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304" r:id="rId4"/>
    <p:sldId id="296" r:id="rId5"/>
    <p:sldId id="283" r:id="rId6"/>
    <p:sldId id="284" r:id="rId7"/>
    <p:sldId id="288" r:id="rId8"/>
    <p:sldId id="287" r:id="rId9"/>
    <p:sldId id="285" r:id="rId10"/>
    <p:sldId id="303" r:id="rId11"/>
    <p:sldId id="286" r:id="rId12"/>
    <p:sldId id="270" r:id="rId13"/>
    <p:sldId id="275" r:id="rId14"/>
    <p:sldId id="263" r:id="rId15"/>
    <p:sldId id="259" r:id="rId16"/>
    <p:sldId id="258" r:id="rId17"/>
    <p:sldId id="293" r:id="rId18"/>
    <p:sldId id="266" r:id="rId19"/>
    <p:sldId id="298" r:id="rId20"/>
    <p:sldId id="268" r:id="rId21"/>
    <p:sldId id="262" r:id="rId22"/>
    <p:sldId id="282" r:id="rId23"/>
    <p:sldId id="305" r:id="rId24"/>
    <p:sldId id="300" r:id="rId25"/>
    <p:sldId id="271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CCE"/>
    <a:srgbClr val="00A2EA"/>
    <a:srgbClr val="028812"/>
    <a:srgbClr val="1799D3"/>
    <a:srgbClr val="63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Dropbox\edX\Paris%20Talk\Funne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Dropbox\edX\Paris%20Talk\Funne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rgbClr val="4A9CCE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3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itchFamily="18" charset="0"/>
                      <a:ea typeface="Cambria Math" pitchFamily="18" charset="0"/>
                      <a:cs typeface="Courier New" pitchFamily="49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itchFamily="18" charset="0"/>
                      <a:ea typeface="Cambria Math" pitchFamily="18" charset="0"/>
                      <a:cs typeface="Courier New" pitchFamily="49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itchFamily="18" charset="0"/>
                      <a:ea typeface="Cambria Math" pitchFamily="18" charset="0"/>
                      <a:cs typeface="Courier New" pitchFamily="49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itchFamily="18" charset="0"/>
                      <a:ea typeface="Cambria Math" pitchFamily="18" charset="0"/>
                      <a:cs typeface="Courier New" pitchFamily="49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itchFamily="18" charset="0"/>
                      <a:ea typeface="Cambria Math" pitchFamily="18" charset="0"/>
                      <a:cs typeface="Courier New" pitchFamily="49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itchFamily="18" charset="0"/>
                      <a:ea typeface="Cambria Math" pitchFamily="18" charset="0"/>
                      <a:cs typeface="Courier New" pitchFamily="49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itchFamily="18" charset="0"/>
                    <a:ea typeface="Cambria Math" pitchFamily="18" charset="0"/>
                    <a:cs typeface="Courier New" pitchFamily="49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Sheet1!$C$17:$C$22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xVal>
          <c:yVal>
            <c:numRef>
              <c:f>Sheet1!$D$17:$D$22</c:f>
              <c:numCache>
                <c:formatCode>General</c:formatCode>
                <c:ptCount val="6"/>
                <c:pt idx="0">
                  <c:v>0.0</c:v>
                </c:pt>
                <c:pt idx="1">
                  <c:v>277.8615194141602</c:v>
                </c:pt>
                <c:pt idx="2">
                  <c:v>410.372688756046</c:v>
                </c:pt>
                <c:pt idx="3">
                  <c:v>509.9868768858282</c:v>
                </c:pt>
                <c:pt idx="4">
                  <c:v>603.6389938317337</c:v>
                </c:pt>
                <c:pt idx="5">
                  <c:v>691.3257438874933</c:v>
                </c:pt>
              </c:numCache>
            </c:numRef>
          </c:yVal>
          <c:bubbleSize>
            <c:numRef>
              <c:f>Sheet1!$E$17:$E$22</c:f>
              <c:numCache>
                <c:formatCode>General</c:formatCode>
                <c:ptCount val="6"/>
                <c:pt idx="0">
                  <c:v>154763.0</c:v>
                </c:pt>
                <c:pt idx="1">
                  <c:v>26349.0</c:v>
                </c:pt>
                <c:pt idx="2">
                  <c:v>10547.0</c:v>
                </c:pt>
                <c:pt idx="3">
                  <c:v>9318.0</c:v>
                </c:pt>
                <c:pt idx="4">
                  <c:v>8240.0</c:v>
                </c:pt>
                <c:pt idx="5">
                  <c:v>7157.0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89360696"/>
        <c:axId val="689363880"/>
      </c:bubbleChart>
      <c:valAx>
        <c:axId val="689360696"/>
        <c:scaling>
          <c:orientation val="minMax"/>
          <c:max val="0.2"/>
          <c:min val="-0.2"/>
        </c:scaling>
        <c:delete val="1"/>
        <c:axPos val="b"/>
        <c:numFmt formatCode="General" sourceLinked="1"/>
        <c:majorTickMark val="out"/>
        <c:minorTickMark val="none"/>
        <c:tickLblPos val="nextTo"/>
        <c:crossAx val="689363880"/>
        <c:crosses val="autoZero"/>
        <c:crossBetween val="midCat"/>
      </c:valAx>
      <c:valAx>
        <c:axId val="689363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936069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7"/>
          <c:dLbls>
            <c:dLbl>
              <c:idx val="10"/>
              <c:layout>
                <c:manualLayout>
                  <c:x val="-0.0422759743822844"/>
                  <c:y val="0.0125291009745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545496443642379"/>
                  <c:y val="0.0020881834957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354572688367546"/>
                  <c:y val="-0.00626455048726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0409122332731784"/>
                  <c:y val="-0.0167054679660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0381847510549664"/>
                  <c:y val="-0.0354991194278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136374110910595"/>
                  <c:y val="-0.0146172844702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0313660455094368"/>
                  <c:y val="-0.0375873029235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0204561166365892"/>
                  <c:y val="-0.031322752436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0668233143461914"/>
                  <c:y val="-0.0271463854448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0940981365283103"/>
                  <c:y val="-0.0041763669915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Sheet2!$A$1:$A$20</c:f>
              <c:strCache>
                <c:ptCount val="20"/>
                <c:pt idx="0">
                  <c:v>United States</c:v>
                </c:pt>
                <c:pt idx="1">
                  <c:v>India</c:v>
                </c:pt>
                <c:pt idx="2">
                  <c:v>United Kingdom</c:v>
                </c:pt>
                <c:pt idx="3">
                  <c:v>Colombia</c:v>
                </c:pt>
                <c:pt idx="4">
                  <c:v>Spain</c:v>
                </c:pt>
                <c:pt idx="5">
                  <c:v>Pakistan</c:v>
                </c:pt>
                <c:pt idx="6">
                  <c:v>Canada</c:v>
                </c:pt>
                <c:pt idx="7">
                  <c:v>Brazil</c:v>
                </c:pt>
                <c:pt idx="8">
                  <c:v>Greece</c:v>
                </c:pt>
                <c:pt idx="9">
                  <c:v>Mexico</c:v>
                </c:pt>
                <c:pt idx="10">
                  <c:v>Russian Federation</c:v>
                </c:pt>
                <c:pt idx="11">
                  <c:v>Poland</c:v>
                </c:pt>
                <c:pt idx="12">
                  <c:v>Germany</c:v>
                </c:pt>
                <c:pt idx="13">
                  <c:v>Chile</c:v>
                </c:pt>
                <c:pt idx="14">
                  <c:v>France</c:v>
                </c:pt>
                <c:pt idx="15">
                  <c:v>Peru</c:v>
                </c:pt>
                <c:pt idx="16">
                  <c:v>Hungary</c:v>
                </c:pt>
                <c:pt idx="17">
                  <c:v>Argentina</c:v>
                </c:pt>
                <c:pt idx="18">
                  <c:v>Australia</c:v>
                </c:pt>
                <c:pt idx="19">
                  <c:v>Ukraine</c:v>
                </c:pt>
              </c:strCache>
            </c:strRef>
          </c:cat>
          <c:val>
            <c:numRef>
              <c:f>Sheet2!$B$1:$B$20</c:f>
              <c:numCache>
                <c:formatCode>General</c:formatCode>
                <c:ptCount val="20"/>
                <c:pt idx="0">
                  <c:v>31.6</c:v>
                </c:pt>
                <c:pt idx="1">
                  <c:v>13.6</c:v>
                </c:pt>
                <c:pt idx="2">
                  <c:v>12.7</c:v>
                </c:pt>
                <c:pt idx="3">
                  <c:v>8.8</c:v>
                </c:pt>
                <c:pt idx="4">
                  <c:v>6.1</c:v>
                </c:pt>
                <c:pt idx="5">
                  <c:v>3.8</c:v>
                </c:pt>
                <c:pt idx="6">
                  <c:v>3.4</c:v>
                </c:pt>
                <c:pt idx="7">
                  <c:v>3.4</c:v>
                </c:pt>
                <c:pt idx="8">
                  <c:v>3.3</c:v>
                </c:pt>
                <c:pt idx="9">
                  <c:v>3.2</c:v>
                </c:pt>
                <c:pt idx="10">
                  <c:v>2.7</c:v>
                </c:pt>
                <c:pt idx="11">
                  <c:v>2.5</c:v>
                </c:pt>
                <c:pt idx="12">
                  <c:v>2.0</c:v>
                </c:pt>
                <c:pt idx="13">
                  <c:v>1.8</c:v>
                </c:pt>
                <c:pt idx="14">
                  <c:v>1.6</c:v>
                </c:pt>
                <c:pt idx="15">
                  <c:v>1.6</c:v>
                </c:pt>
                <c:pt idx="16">
                  <c:v>1.5</c:v>
                </c:pt>
                <c:pt idx="17">
                  <c:v>1.2</c:v>
                </c:pt>
                <c:pt idx="18">
                  <c:v>1.1</c:v>
                </c:pt>
                <c:pt idx="1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40447318558031"/>
                  <c:y val="-0.341077881172841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Century Gothic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2819698779462"/>
                  <c:y val="0.332765388623037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Century Gothic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latin typeface="Century Gothic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Sheet1!$H$3:$I$3</c:f>
              <c:strCache>
                <c:ptCount val="2"/>
                <c:pt idx="0">
                  <c:v>Handwritten</c:v>
                </c:pt>
                <c:pt idx="1">
                  <c:v>Typeset</c:v>
                </c:pt>
              </c:strCache>
            </c:strRef>
          </c:cat>
          <c:val>
            <c:numRef>
              <c:f>Sheet1!$H$4:$I$4</c:f>
              <c:numCache>
                <c:formatCode>General</c:formatCode>
                <c:ptCount val="2"/>
                <c:pt idx="0">
                  <c:v>37.0</c:v>
                </c:pt>
                <c:pt idx="1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36570-C47F-4D5B-9CD7-C6F5C260955C}" type="datetimeFigureOut">
              <a:rPr lang="en-US" smtClean="0"/>
              <a:t>7/10/12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7E167-2E14-4412-B182-3BBAA6DC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E167-2E14-4412-B182-3BBAA6DC7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9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E167-2E14-4412-B182-3BBAA6DC7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9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Context:</a:t>
            </a:r>
            <a:r>
              <a:rPr lang="en-US" baseline="0" dirty="0" smtClean="0"/>
              <a:t>  A 50yr old stay at home mom (BSE) and her husband (BSEE) took the course.  It   Their daughter is MIT ’15, course 6.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7E167-2E14-4412-B182-3BBAA6DC7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9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0AD-E592-45E5-B2D0-578940358BCC}" type="datetime1">
              <a:rPr lang="en-US" smtClean="0"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8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9C5F-5D8D-4A69-9390-450C2E825007}" type="datetime1">
              <a:rPr lang="en-US" smtClean="0"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4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FD58-4CD2-4922-BA7A-ED14E505A552}" type="datetime1">
              <a:rPr lang="en-US" smtClean="0"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60-61B2-4A41-89AB-DFB7B309CF62}" type="datetime1">
              <a:rPr lang="en-US" smtClean="0"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edX_Logo_Col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90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295231"/>
            <a:ext cx="2133600" cy="365125"/>
          </a:xfrm>
        </p:spPr>
        <p:txBody>
          <a:bodyPr/>
          <a:lstStyle/>
          <a:p>
            <a:fld id="{E8D57407-5329-4E94-9839-8C442A41C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8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1420-CB26-4F34-AC87-D05929660CEC}" type="datetime1">
              <a:rPr lang="en-US" smtClean="0"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EFC-F2D3-4216-98EC-EF21279A6559}" type="datetime1">
              <a:rPr lang="en-US" smtClean="0"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5CF3-6039-40AE-B3A5-027E545B447F}" type="datetime1">
              <a:rPr lang="en-US" smtClean="0"/>
              <a:t>7/10/12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257E-6B0B-42AB-9F0D-A2AF2E0989E1}" type="datetime1">
              <a:rPr lang="en-US" smtClean="0"/>
              <a:t>7/10/12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1C1A-A1E4-4981-90DE-98B831FC5E74}" type="datetime1">
              <a:rPr lang="en-US" smtClean="0"/>
              <a:t>7/10/12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A2B0-6AD6-4843-AB3A-DCA08486A0A0}" type="datetime1">
              <a:rPr lang="en-US" smtClean="0"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D847-515B-4A72-91A9-683BAC3F6180}" type="datetime1">
              <a:rPr lang="en-US" smtClean="0"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6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9507-CC1C-472E-B41C-4CC866A143D4}" type="datetime1">
              <a:rPr lang="en-US" smtClean="0"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3EAB-44E3-41DF-83AD-A82F2D758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X_Logo_Col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709"/>
            <a:ext cx="3019668" cy="304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781800" cy="2438400"/>
          </a:xfrm>
        </p:spPr>
        <p:txBody>
          <a:bodyPr>
            <a:normAutofit fontScale="85000" lnSpcReduction="10000"/>
          </a:bodyPr>
          <a:lstStyle/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The new face of learning</a:t>
            </a:r>
          </a:p>
          <a:p>
            <a:endParaRPr lang="en-US" sz="39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Anant Agarwal</a:t>
            </a:r>
          </a:p>
          <a:p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</a:rPr>
              <a:t>edX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543800" cy="66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68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067"/>
            <a:ext cx="9144000" cy="24918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course, it’s not all business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2824" y="5867400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(it’s </a:t>
            </a:r>
            <a:r>
              <a:rPr lang="en-US" sz="2800" dirty="0" err="1" smtClean="0"/>
              <a:t>Rana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3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i="1" dirty="0" smtClean="0"/>
              <a:t>“This course was </a:t>
            </a:r>
            <a:r>
              <a:rPr lang="en-US" i="1" dirty="0"/>
              <a:t>the most rewarding experience of my life</a:t>
            </a:r>
            <a:r>
              <a:rPr lang="en-US" i="1" dirty="0" smtClean="0"/>
              <a:t>.”</a:t>
            </a:r>
          </a:p>
          <a:p>
            <a:pPr marL="0" indent="0" algn="r">
              <a:buNone/>
            </a:pPr>
            <a:r>
              <a:rPr lang="en-US" sz="1400" dirty="0" smtClean="0"/>
              <a:t>-Student, Pakistan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8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 anchor="ctr"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Flips the “funnel”</a:t>
            </a:r>
          </a:p>
        </p:txBody>
      </p:sp>
      <p:pic>
        <p:nvPicPr>
          <p:cNvPr id="6" name="Picture 5" descr="edX_Logo_Col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3019668" cy="304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7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>
            <a:off x="-1600200" y="521461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latin typeface="+mj-lt"/>
                <a:ea typeface="Cambria Math" pitchFamily="18" charset="0"/>
              </a:rPr>
              <a:t>Applied to MIT’s Class of 2015:  ~18,000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2609850" cy="26098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2573624" y="4347155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latin typeface="+mj-lt"/>
                <a:ea typeface="Cambria Math" pitchFamily="18" charset="0"/>
              </a:rPr>
              <a:t>Admitted: ~1600</a:t>
            </a:r>
          </a:p>
        </p:txBody>
      </p:sp>
      <p:sp>
        <p:nvSpPr>
          <p:cNvPr id="4" name="Freeform 3"/>
          <p:cNvSpPr/>
          <p:nvPr/>
        </p:nvSpPr>
        <p:spPr>
          <a:xfrm>
            <a:off x="4646951" y="614597"/>
            <a:ext cx="4047344" cy="3732558"/>
          </a:xfrm>
          <a:custGeom>
            <a:avLst/>
            <a:gdLst>
              <a:gd name="connsiteX0" fmla="*/ 2218544 w 4047344"/>
              <a:gd name="connsiteY0" fmla="*/ 3477718 h 3732558"/>
              <a:gd name="connsiteX1" fmla="*/ 1813810 w 4047344"/>
              <a:gd name="connsiteY1" fmla="*/ 3522688 h 3732558"/>
              <a:gd name="connsiteX2" fmla="*/ 1783829 w 4047344"/>
              <a:gd name="connsiteY2" fmla="*/ 3552669 h 3732558"/>
              <a:gd name="connsiteX3" fmla="*/ 1753849 w 4047344"/>
              <a:gd name="connsiteY3" fmla="*/ 3642610 h 3732558"/>
              <a:gd name="connsiteX4" fmla="*/ 1858780 w 4047344"/>
              <a:gd name="connsiteY4" fmla="*/ 3717560 h 3732558"/>
              <a:gd name="connsiteX5" fmla="*/ 1903751 w 4047344"/>
              <a:gd name="connsiteY5" fmla="*/ 3732551 h 3732558"/>
              <a:gd name="connsiteX6" fmla="*/ 2188564 w 4047344"/>
              <a:gd name="connsiteY6" fmla="*/ 3702570 h 3732558"/>
              <a:gd name="connsiteX7" fmla="*/ 2233534 w 4047344"/>
              <a:gd name="connsiteY7" fmla="*/ 3672590 h 3732558"/>
              <a:gd name="connsiteX8" fmla="*/ 2323475 w 4047344"/>
              <a:gd name="connsiteY8" fmla="*/ 3642610 h 3732558"/>
              <a:gd name="connsiteX9" fmla="*/ 2338465 w 4047344"/>
              <a:gd name="connsiteY9" fmla="*/ 3597639 h 3732558"/>
              <a:gd name="connsiteX10" fmla="*/ 2323475 w 4047344"/>
              <a:gd name="connsiteY10" fmla="*/ 3507698 h 3732558"/>
              <a:gd name="connsiteX11" fmla="*/ 2233534 w 4047344"/>
              <a:gd name="connsiteY11" fmla="*/ 3462728 h 3732558"/>
              <a:gd name="connsiteX12" fmla="*/ 2068642 w 4047344"/>
              <a:gd name="connsiteY12" fmla="*/ 3477718 h 3732558"/>
              <a:gd name="connsiteX13" fmla="*/ 2023672 w 4047344"/>
              <a:gd name="connsiteY13" fmla="*/ 3492708 h 3732558"/>
              <a:gd name="connsiteX14" fmla="*/ 1963711 w 4047344"/>
              <a:gd name="connsiteY14" fmla="*/ 3507698 h 3732558"/>
              <a:gd name="connsiteX15" fmla="*/ 1768839 w 4047344"/>
              <a:gd name="connsiteY15" fmla="*/ 3552669 h 3732558"/>
              <a:gd name="connsiteX16" fmla="*/ 1783829 w 4047344"/>
              <a:gd name="connsiteY16" fmla="*/ 3462728 h 3732558"/>
              <a:gd name="connsiteX17" fmla="*/ 1813810 w 4047344"/>
              <a:gd name="connsiteY17" fmla="*/ 3342806 h 3732558"/>
              <a:gd name="connsiteX18" fmla="*/ 1828800 w 4047344"/>
              <a:gd name="connsiteY18" fmla="*/ 2908092 h 3732558"/>
              <a:gd name="connsiteX19" fmla="*/ 1843790 w 4047344"/>
              <a:gd name="connsiteY19" fmla="*/ 2788170 h 3732558"/>
              <a:gd name="connsiteX20" fmla="*/ 1858780 w 4047344"/>
              <a:gd name="connsiteY20" fmla="*/ 2653259 h 3732558"/>
              <a:gd name="connsiteX21" fmla="*/ 1843790 w 4047344"/>
              <a:gd name="connsiteY21" fmla="*/ 2473377 h 3732558"/>
              <a:gd name="connsiteX22" fmla="*/ 1828800 w 4047344"/>
              <a:gd name="connsiteY22" fmla="*/ 2428406 h 3732558"/>
              <a:gd name="connsiteX23" fmla="*/ 1783829 w 4047344"/>
              <a:gd name="connsiteY23" fmla="*/ 2308485 h 3732558"/>
              <a:gd name="connsiteX24" fmla="*/ 1738859 w 4047344"/>
              <a:gd name="connsiteY24" fmla="*/ 2173573 h 3732558"/>
              <a:gd name="connsiteX25" fmla="*/ 1573967 w 4047344"/>
              <a:gd name="connsiteY25" fmla="*/ 2038662 h 3732558"/>
              <a:gd name="connsiteX26" fmla="*/ 1469036 w 4047344"/>
              <a:gd name="connsiteY26" fmla="*/ 1963711 h 3732558"/>
              <a:gd name="connsiteX27" fmla="*/ 1409075 w 4047344"/>
              <a:gd name="connsiteY27" fmla="*/ 1933731 h 3732558"/>
              <a:gd name="connsiteX28" fmla="*/ 1274164 w 4047344"/>
              <a:gd name="connsiteY28" fmla="*/ 1858780 h 3732558"/>
              <a:gd name="connsiteX29" fmla="*/ 1184223 w 4047344"/>
              <a:gd name="connsiteY29" fmla="*/ 1783829 h 3732558"/>
              <a:gd name="connsiteX30" fmla="*/ 1154242 w 4047344"/>
              <a:gd name="connsiteY30" fmla="*/ 1753849 h 3732558"/>
              <a:gd name="connsiteX31" fmla="*/ 1094282 w 4047344"/>
              <a:gd name="connsiteY31" fmla="*/ 1708878 h 3732558"/>
              <a:gd name="connsiteX32" fmla="*/ 1079292 w 4047344"/>
              <a:gd name="connsiteY32" fmla="*/ 1663908 h 3732558"/>
              <a:gd name="connsiteX33" fmla="*/ 1019331 w 4047344"/>
              <a:gd name="connsiteY33" fmla="*/ 1588957 h 3732558"/>
              <a:gd name="connsiteX34" fmla="*/ 1004341 w 4047344"/>
              <a:gd name="connsiteY34" fmla="*/ 1543987 h 3732558"/>
              <a:gd name="connsiteX35" fmla="*/ 974360 w 4047344"/>
              <a:gd name="connsiteY35" fmla="*/ 1484026 h 3732558"/>
              <a:gd name="connsiteX36" fmla="*/ 959370 w 4047344"/>
              <a:gd name="connsiteY36" fmla="*/ 1439055 h 3732558"/>
              <a:gd name="connsiteX37" fmla="*/ 899410 w 4047344"/>
              <a:gd name="connsiteY37" fmla="*/ 1349114 h 3732558"/>
              <a:gd name="connsiteX38" fmla="*/ 884419 w 4047344"/>
              <a:gd name="connsiteY38" fmla="*/ 1304144 h 3732558"/>
              <a:gd name="connsiteX39" fmla="*/ 854439 w 4047344"/>
              <a:gd name="connsiteY39" fmla="*/ 1244183 h 3732558"/>
              <a:gd name="connsiteX40" fmla="*/ 824459 w 4047344"/>
              <a:gd name="connsiteY40" fmla="*/ 1139252 h 3732558"/>
              <a:gd name="connsiteX41" fmla="*/ 809469 w 4047344"/>
              <a:gd name="connsiteY41" fmla="*/ 1019331 h 3732558"/>
              <a:gd name="connsiteX42" fmla="*/ 779488 w 4047344"/>
              <a:gd name="connsiteY42" fmla="*/ 929390 h 3732558"/>
              <a:gd name="connsiteX43" fmla="*/ 764498 w 4047344"/>
              <a:gd name="connsiteY43" fmla="*/ 884419 h 3732558"/>
              <a:gd name="connsiteX44" fmla="*/ 749508 w 4047344"/>
              <a:gd name="connsiteY44" fmla="*/ 839449 h 3732558"/>
              <a:gd name="connsiteX45" fmla="*/ 689547 w 4047344"/>
              <a:gd name="connsiteY45" fmla="*/ 749508 h 3732558"/>
              <a:gd name="connsiteX46" fmla="*/ 644577 w 4047344"/>
              <a:gd name="connsiteY46" fmla="*/ 659567 h 3732558"/>
              <a:gd name="connsiteX47" fmla="*/ 599606 w 4047344"/>
              <a:gd name="connsiteY47" fmla="*/ 614596 h 3732558"/>
              <a:gd name="connsiteX48" fmla="*/ 524656 w 4047344"/>
              <a:gd name="connsiteY48" fmla="*/ 524655 h 3732558"/>
              <a:gd name="connsiteX49" fmla="*/ 479685 w 4047344"/>
              <a:gd name="connsiteY49" fmla="*/ 509665 h 3732558"/>
              <a:gd name="connsiteX50" fmla="*/ 449705 w 4047344"/>
              <a:gd name="connsiteY50" fmla="*/ 464695 h 3732558"/>
              <a:gd name="connsiteX51" fmla="*/ 404734 w 4047344"/>
              <a:gd name="connsiteY51" fmla="*/ 449705 h 3732558"/>
              <a:gd name="connsiteX52" fmla="*/ 374754 w 4047344"/>
              <a:gd name="connsiteY52" fmla="*/ 419724 h 3732558"/>
              <a:gd name="connsiteX53" fmla="*/ 284813 w 4047344"/>
              <a:gd name="connsiteY53" fmla="*/ 299803 h 3732558"/>
              <a:gd name="connsiteX54" fmla="*/ 239842 w 4047344"/>
              <a:gd name="connsiteY54" fmla="*/ 209862 h 3732558"/>
              <a:gd name="connsiteX55" fmla="*/ 284813 w 4047344"/>
              <a:gd name="connsiteY55" fmla="*/ 104931 h 3732558"/>
              <a:gd name="connsiteX56" fmla="*/ 374754 w 4047344"/>
              <a:gd name="connsiteY56" fmla="*/ 59960 h 3732558"/>
              <a:gd name="connsiteX57" fmla="*/ 1094282 w 4047344"/>
              <a:gd name="connsiteY57" fmla="*/ 44970 h 3732558"/>
              <a:gd name="connsiteX58" fmla="*/ 1364105 w 4047344"/>
              <a:gd name="connsiteY58" fmla="*/ 14990 h 3732558"/>
              <a:gd name="connsiteX59" fmla="*/ 1723869 w 4047344"/>
              <a:gd name="connsiteY59" fmla="*/ 0 h 3732558"/>
              <a:gd name="connsiteX60" fmla="*/ 2683239 w 4047344"/>
              <a:gd name="connsiteY60" fmla="*/ 14990 h 3732558"/>
              <a:gd name="connsiteX61" fmla="*/ 2893101 w 4047344"/>
              <a:gd name="connsiteY61" fmla="*/ 44970 h 3732558"/>
              <a:gd name="connsiteX62" fmla="*/ 2998033 w 4047344"/>
              <a:gd name="connsiteY62" fmla="*/ 59960 h 3732558"/>
              <a:gd name="connsiteX63" fmla="*/ 3177915 w 4047344"/>
              <a:gd name="connsiteY63" fmla="*/ 89941 h 3732558"/>
              <a:gd name="connsiteX64" fmla="*/ 3312826 w 4047344"/>
              <a:gd name="connsiteY64" fmla="*/ 119921 h 3732558"/>
              <a:gd name="connsiteX65" fmla="*/ 3417757 w 4047344"/>
              <a:gd name="connsiteY65" fmla="*/ 134911 h 3732558"/>
              <a:gd name="connsiteX66" fmla="*/ 3462728 w 4047344"/>
              <a:gd name="connsiteY66" fmla="*/ 149901 h 3732558"/>
              <a:gd name="connsiteX67" fmla="*/ 3732551 w 4047344"/>
              <a:gd name="connsiteY67" fmla="*/ 239842 h 3732558"/>
              <a:gd name="connsiteX68" fmla="*/ 3822492 w 4047344"/>
              <a:gd name="connsiteY68" fmla="*/ 284813 h 3732558"/>
              <a:gd name="connsiteX69" fmla="*/ 3927423 w 4047344"/>
              <a:gd name="connsiteY69" fmla="*/ 329783 h 3732558"/>
              <a:gd name="connsiteX70" fmla="*/ 3972393 w 4047344"/>
              <a:gd name="connsiteY70" fmla="*/ 359764 h 3732558"/>
              <a:gd name="connsiteX71" fmla="*/ 4017364 w 4047344"/>
              <a:gd name="connsiteY71" fmla="*/ 374754 h 3732558"/>
              <a:gd name="connsiteX72" fmla="*/ 4047344 w 4047344"/>
              <a:gd name="connsiteY72" fmla="*/ 419724 h 3732558"/>
              <a:gd name="connsiteX73" fmla="*/ 4017364 w 4047344"/>
              <a:gd name="connsiteY73" fmla="*/ 494675 h 3732558"/>
              <a:gd name="connsiteX74" fmla="*/ 3972393 w 4047344"/>
              <a:gd name="connsiteY74" fmla="*/ 509665 h 3732558"/>
              <a:gd name="connsiteX75" fmla="*/ 3882452 w 4047344"/>
              <a:gd name="connsiteY75" fmla="*/ 524655 h 3732558"/>
              <a:gd name="connsiteX76" fmla="*/ 3807501 w 4047344"/>
              <a:gd name="connsiteY76" fmla="*/ 539646 h 3732558"/>
              <a:gd name="connsiteX77" fmla="*/ 3043003 w 4047344"/>
              <a:gd name="connsiteY77" fmla="*/ 524655 h 3732558"/>
              <a:gd name="connsiteX78" fmla="*/ 2938072 w 4047344"/>
              <a:gd name="connsiteY78" fmla="*/ 509665 h 3732558"/>
              <a:gd name="connsiteX79" fmla="*/ 2608288 w 4047344"/>
              <a:gd name="connsiteY79" fmla="*/ 494675 h 3732558"/>
              <a:gd name="connsiteX80" fmla="*/ 2368446 w 4047344"/>
              <a:gd name="connsiteY80" fmla="*/ 464695 h 3732558"/>
              <a:gd name="connsiteX81" fmla="*/ 2263515 w 4047344"/>
              <a:gd name="connsiteY81" fmla="*/ 449705 h 3732558"/>
              <a:gd name="connsiteX82" fmla="*/ 2008682 w 4047344"/>
              <a:gd name="connsiteY82" fmla="*/ 434714 h 3732558"/>
              <a:gd name="connsiteX83" fmla="*/ 1873770 w 4047344"/>
              <a:gd name="connsiteY83" fmla="*/ 419724 h 3732558"/>
              <a:gd name="connsiteX84" fmla="*/ 1588957 w 4047344"/>
              <a:gd name="connsiteY84" fmla="*/ 404734 h 3732558"/>
              <a:gd name="connsiteX85" fmla="*/ 1394085 w 4047344"/>
              <a:gd name="connsiteY85" fmla="*/ 389744 h 3732558"/>
              <a:gd name="connsiteX86" fmla="*/ 569626 w 4047344"/>
              <a:gd name="connsiteY86" fmla="*/ 374754 h 3732558"/>
              <a:gd name="connsiteX87" fmla="*/ 329783 w 4047344"/>
              <a:gd name="connsiteY87" fmla="*/ 344773 h 3732558"/>
              <a:gd name="connsiteX88" fmla="*/ 239842 w 4047344"/>
              <a:gd name="connsiteY88" fmla="*/ 299803 h 3732558"/>
              <a:gd name="connsiteX89" fmla="*/ 44970 w 4047344"/>
              <a:gd name="connsiteY89" fmla="*/ 254833 h 3732558"/>
              <a:gd name="connsiteX90" fmla="*/ 0 w 4047344"/>
              <a:gd name="connsiteY90" fmla="*/ 239842 h 3732558"/>
              <a:gd name="connsiteX91" fmla="*/ 29980 w 4047344"/>
              <a:gd name="connsiteY91" fmla="*/ 194872 h 3732558"/>
              <a:gd name="connsiteX92" fmla="*/ 104931 w 4047344"/>
              <a:gd name="connsiteY92" fmla="*/ 179882 h 3732558"/>
              <a:gd name="connsiteX93" fmla="*/ 329783 w 4047344"/>
              <a:gd name="connsiteY93" fmla="*/ 164892 h 3732558"/>
              <a:gd name="connsiteX94" fmla="*/ 614597 w 4047344"/>
              <a:gd name="connsiteY94" fmla="*/ 149901 h 3732558"/>
              <a:gd name="connsiteX95" fmla="*/ 719528 w 4047344"/>
              <a:gd name="connsiteY95" fmla="*/ 119921 h 3732558"/>
              <a:gd name="connsiteX96" fmla="*/ 764498 w 4047344"/>
              <a:gd name="connsiteY96" fmla="*/ 89941 h 3732558"/>
              <a:gd name="connsiteX97" fmla="*/ 1424065 w 4047344"/>
              <a:gd name="connsiteY97" fmla="*/ 74951 h 3732558"/>
              <a:gd name="connsiteX98" fmla="*/ 2713219 w 4047344"/>
              <a:gd name="connsiteY98" fmla="*/ 89941 h 3732558"/>
              <a:gd name="connsiteX99" fmla="*/ 2788170 w 4047344"/>
              <a:gd name="connsiteY99" fmla="*/ 104931 h 3732558"/>
              <a:gd name="connsiteX100" fmla="*/ 2908092 w 4047344"/>
              <a:gd name="connsiteY100" fmla="*/ 119921 h 3732558"/>
              <a:gd name="connsiteX101" fmla="*/ 3102964 w 4047344"/>
              <a:gd name="connsiteY101" fmla="*/ 149901 h 3732558"/>
              <a:gd name="connsiteX102" fmla="*/ 3402767 w 4047344"/>
              <a:gd name="connsiteY102" fmla="*/ 194872 h 3732558"/>
              <a:gd name="connsiteX103" fmla="*/ 3462728 w 4047344"/>
              <a:gd name="connsiteY103" fmla="*/ 209862 h 3732558"/>
              <a:gd name="connsiteX104" fmla="*/ 3537679 w 4047344"/>
              <a:gd name="connsiteY104" fmla="*/ 224852 h 3732558"/>
              <a:gd name="connsiteX105" fmla="*/ 3597639 w 4047344"/>
              <a:gd name="connsiteY105" fmla="*/ 239842 h 3732558"/>
              <a:gd name="connsiteX106" fmla="*/ 3672590 w 4047344"/>
              <a:gd name="connsiteY106" fmla="*/ 254833 h 3732558"/>
              <a:gd name="connsiteX107" fmla="*/ 3792511 w 4047344"/>
              <a:gd name="connsiteY107" fmla="*/ 299803 h 3732558"/>
              <a:gd name="connsiteX108" fmla="*/ 3927423 w 4047344"/>
              <a:gd name="connsiteY108" fmla="*/ 329783 h 3732558"/>
              <a:gd name="connsiteX109" fmla="*/ 3957403 w 4047344"/>
              <a:gd name="connsiteY109" fmla="*/ 359764 h 3732558"/>
              <a:gd name="connsiteX110" fmla="*/ 4002374 w 4047344"/>
              <a:gd name="connsiteY110" fmla="*/ 374754 h 3732558"/>
              <a:gd name="connsiteX111" fmla="*/ 4032354 w 4047344"/>
              <a:gd name="connsiteY111" fmla="*/ 419724 h 3732558"/>
              <a:gd name="connsiteX112" fmla="*/ 4017364 w 4047344"/>
              <a:gd name="connsiteY112" fmla="*/ 554636 h 3732558"/>
              <a:gd name="connsiteX113" fmla="*/ 3987383 w 4047344"/>
              <a:gd name="connsiteY113" fmla="*/ 584616 h 3732558"/>
              <a:gd name="connsiteX114" fmla="*/ 3957403 w 4047344"/>
              <a:gd name="connsiteY114" fmla="*/ 644577 h 3732558"/>
              <a:gd name="connsiteX115" fmla="*/ 3912433 w 4047344"/>
              <a:gd name="connsiteY115" fmla="*/ 689547 h 3732558"/>
              <a:gd name="connsiteX116" fmla="*/ 3777521 w 4047344"/>
              <a:gd name="connsiteY116" fmla="*/ 764498 h 3732558"/>
              <a:gd name="connsiteX117" fmla="*/ 3582649 w 4047344"/>
              <a:gd name="connsiteY117" fmla="*/ 899410 h 3732558"/>
              <a:gd name="connsiteX118" fmla="*/ 3522688 w 4047344"/>
              <a:gd name="connsiteY118" fmla="*/ 929390 h 3732558"/>
              <a:gd name="connsiteX119" fmla="*/ 3417757 w 4047344"/>
              <a:gd name="connsiteY119" fmla="*/ 1004341 h 3732558"/>
              <a:gd name="connsiteX120" fmla="*/ 3357797 w 4047344"/>
              <a:gd name="connsiteY120" fmla="*/ 1034321 h 3732558"/>
              <a:gd name="connsiteX121" fmla="*/ 3327816 w 4047344"/>
              <a:gd name="connsiteY121" fmla="*/ 1064301 h 3732558"/>
              <a:gd name="connsiteX122" fmla="*/ 3267856 w 4047344"/>
              <a:gd name="connsiteY122" fmla="*/ 1109272 h 3732558"/>
              <a:gd name="connsiteX123" fmla="*/ 3162924 w 4047344"/>
              <a:gd name="connsiteY123" fmla="*/ 1184223 h 3732558"/>
              <a:gd name="connsiteX124" fmla="*/ 3117954 w 4047344"/>
              <a:gd name="connsiteY124" fmla="*/ 1244183 h 3732558"/>
              <a:gd name="connsiteX125" fmla="*/ 3057993 w 4047344"/>
              <a:gd name="connsiteY125" fmla="*/ 1319134 h 3732558"/>
              <a:gd name="connsiteX126" fmla="*/ 2998033 w 4047344"/>
              <a:gd name="connsiteY126" fmla="*/ 1454046 h 3732558"/>
              <a:gd name="connsiteX127" fmla="*/ 2923082 w 4047344"/>
              <a:gd name="connsiteY127" fmla="*/ 1633928 h 3732558"/>
              <a:gd name="connsiteX128" fmla="*/ 2893101 w 4047344"/>
              <a:gd name="connsiteY128" fmla="*/ 1663908 h 3732558"/>
              <a:gd name="connsiteX129" fmla="*/ 2863121 w 4047344"/>
              <a:gd name="connsiteY129" fmla="*/ 1723869 h 3732558"/>
              <a:gd name="connsiteX130" fmla="*/ 2848131 w 4047344"/>
              <a:gd name="connsiteY130" fmla="*/ 1783829 h 3732558"/>
              <a:gd name="connsiteX131" fmla="*/ 2833141 w 4047344"/>
              <a:gd name="connsiteY131" fmla="*/ 1828800 h 3732558"/>
              <a:gd name="connsiteX132" fmla="*/ 2803160 w 4047344"/>
              <a:gd name="connsiteY132" fmla="*/ 1933731 h 3732558"/>
              <a:gd name="connsiteX133" fmla="*/ 2773180 w 4047344"/>
              <a:gd name="connsiteY133" fmla="*/ 1993692 h 3732558"/>
              <a:gd name="connsiteX134" fmla="*/ 2698229 w 4047344"/>
              <a:gd name="connsiteY134" fmla="*/ 2128603 h 3732558"/>
              <a:gd name="connsiteX135" fmla="*/ 2668249 w 4047344"/>
              <a:gd name="connsiteY135" fmla="*/ 2173573 h 3732558"/>
              <a:gd name="connsiteX136" fmla="*/ 2623279 w 4047344"/>
              <a:gd name="connsiteY136" fmla="*/ 2188564 h 3732558"/>
              <a:gd name="connsiteX137" fmla="*/ 2578308 w 4047344"/>
              <a:gd name="connsiteY137" fmla="*/ 2233534 h 3732558"/>
              <a:gd name="connsiteX138" fmla="*/ 2473377 w 4047344"/>
              <a:gd name="connsiteY138" fmla="*/ 2308485 h 3732558"/>
              <a:gd name="connsiteX139" fmla="*/ 2413416 w 4047344"/>
              <a:gd name="connsiteY139" fmla="*/ 2338465 h 3732558"/>
              <a:gd name="connsiteX140" fmla="*/ 2338465 w 4047344"/>
              <a:gd name="connsiteY140" fmla="*/ 2383436 h 3732558"/>
              <a:gd name="connsiteX141" fmla="*/ 2293495 w 4047344"/>
              <a:gd name="connsiteY141" fmla="*/ 2428406 h 3732558"/>
              <a:gd name="connsiteX142" fmla="*/ 2248524 w 4047344"/>
              <a:gd name="connsiteY142" fmla="*/ 2938072 h 3732558"/>
              <a:gd name="connsiteX143" fmla="*/ 2218544 w 4047344"/>
              <a:gd name="connsiteY143" fmla="*/ 3087973 h 3732558"/>
              <a:gd name="connsiteX144" fmla="*/ 2233534 w 4047344"/>
              <a:gd name="connsiteY144" fmla="*/ 3342806 h 3732558"/>
              <a:gd name="connsiteX145" fmla="*/ 2248524 w 4047344"/>
              <a:gd name="connsiteY145" fmla="*/ 3402767 h 3732558"/>
              <a:gd name="connsiteX146" fmla="*/ 2278505 w 4047344"/>
              <a:gd name="connsiteY146" fmla="*/ 3447737 h 3732558"/>
              <a:gd name="connsiteX147" fmla="*/ 2293495 w 4047344"/>
              <a:gd name="connsiteY147" fmla="*/ 3492708 h 3732558"/>
              <a:gd name="connsiteX148" fmla="*/ 2308485 w 4047344"/>
              <a:gd name="connsiteY148" fmla="*/ 3552669 h 3732558"/>
              <a:gd name="connsiteX149" fmla="*/ 2308485 w 4047344"/>
              <a:gd name="connsiteY149" fmla="*/ 3492708 h 373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047344" h="3732558">
                <a:moveTo>
                  <a:pt x="2218544" y="3477718"/>
                </a:moveTo>
                <a:cubicBezTo>
                  <a:pt x="2083633" y="3492708"/>
                  <a:pt x="1947578" y="3499625"/>
                  <a:pt x="1813810" y="3522688"/>
                </a:cubicBezTo>
                <a:cubicBezTo>
                  <a:pt x="1799882" y="3525089"/>
                  <a:pt x="1790150" y="3540028"/>
                  <a:pt x="1783829" y="3552669"/>
                </a:cubicBezTo>
                <a:cubicBezTo>
                  <a:pt x="1769696" y="3580935"/>
                  <a:pt x="1753849" y="3642610"/>
                  <a:pt x="1753849" y="3642610"/>
                </a:cubicBezTo>
                <a:cubicBezTo>
                  <a:pt x="1778833" y="3717561"/>
                  <a:pt x="1753849" y="3682583"/>
                  <a:pt x="1858780" y="3717560"/>
                </a:cubicBezTo>
                <a:lnTo>
                  <a:pt x="1903751" y="3732551"/>
                </a:lnTo>
                <a:cubicBezTo>
                  <a:pt x="1925748" y="3731176"/>
                  <a:pt x="2113683" y="3740010"/>
                  <a:pt x="2188564" y="3702570"/>
                </a:cubicBezTo>
                <a:cubicBezTo>
                  <a:pt x="2204678" y="3694513"/>
                  <a:pt x="2217071" y="3679907"/>
                  <a:pt x="2233534" y="3672590"/>
                </a:cubicBezTo>
                <a:cubicBezTo>
                  <a:pt x="2262412" y="3659755"/>
                  <a:pt x="2323475" y="3642610"/>
                  <a:pt x="2323475" y="3642610"/>
                </a:cubicBezTo>
                <a:cubicBezTo>
                  <a:pt x="2328472" y="3627620"/>
                  <a:pt x="2338465" y="3613440"/>
                  <a:pt x="2338465" y="3597639"/>
                </a:cubicBezTo>
                <a:cubicBezTo>
                  <a:pt x="2338465" y="3567245"/>
                  <a:pt x="2337067" y="3534883"/>
                  <a:pt x="2323475" y="3507698"/>
                </a:cubicBezTo>
                <a:cubicBezTo>
                  <a:pt x="2311851" y="3484451"/>
                  <a:pt x="2254818" y="3469822"/>
                  <a:pt x="2233534" y="3462728"/>
                </a:cubicBezTo>
                <a:cubicBezTo>
                  <a:pt x="2178570" y="3467725"/>
                  <a:pt x="2123278" y="3469913"/>
                  <a:pt x="2068642" y="3477718"/>
                </a:cubicBezTo>
                <a:cubicBezTo>
                  <a:pt x="2053000" y="3479953"/>
                  <a:pt x="2038865" y="3488367"/>
                  <a:pt x="2023672" y="3492708"/>
                </a:cubicBezTo>
                <a:cubicBezTo>
                  <a:pt x="2003863" y="3498368"/>
                  <a:pt x="1983856" y="3503381"/>
                  <a:pt x="1963711" y="3507698"/>
                </a:cubicBezTo>
                <a:cubicBezTo>
                  <a:pt x="1778472" y="3547392"/>
                  <a:pt x="1868305" y="3519512"/>
                  <a:pt x="1768839" y="3552669"/>
                </a:cubicBezTo>
                <a:cubicBezTo>
                  <a:pt x="1773836" y="3522689"/>
                  <a:pt x="1777461" y="3492447"/>
                  <a:pt x="1783829" y="3462728"/>
                </a:cubicBezTo>
                <a:cubicBezTo>
                  <a:pt x="1792463" y="3422438"/>
                  <a:pt x="1813810" y="3342806"/>
                  <a:pt x="1813810" y="3342806"/>
                </a:cubicBezTo>
                <a:cubicBezTo>
                  <a:pt x="1818807" y="3197901"/>
                  <a:pt x="1820974" y="3052871"/>
                  <a:pt x="1828800" y="2908092"/>
                </a:cubicBezTo>
                <a:cubicBezTo>
                  <a:pt x="1830974" y="2867866"/>
                  <a:pt x="1839083" y="2828179"/>
                  <a:pt x="1843790" y="2788170"/>
                </a:cubicBezTo>
                <a:cubicBezTo>
                  <a:pt x="1849077" y="2743233"/>
                  <a:pt x="1853783" y="2698229"/>
                  <a:pt x="1858780" y="2653259"/>
                </a:cubicBezTo>
                <a:cubicBezTo>
                  <a:pt x="1853783" y="2593298"/>
                  <a:pt x="1851742" y="2533018"/>
                  <a:pt x="1843790" y="2473377"/>
                </a:cubicBezTo>
                <a:cubicBezTo>
                  <a:pt x="1841702" y="2457714"/>
                  <a:pt x="1833141" y="2443599"/>
                  <a:pt x="1828800" y="2428406"/>
                </a:cubicBezTo>
                <a:cubicBezTo>
                  <a:pt x="1780119" y="2258021"/>
                  <a:pt x="1853689" y="2483134"/>
                  <a:pt x="1783829" y="2308485"/>
                </a:cubicBezTo>
                <a:lnTo>
                  <a:pt x="1738859" y="2173573"/>
                </a:lnTo>
                <a:cubicBezTo>
                  <a:pt x="1707656" y="2079963"/>
                  <a:pt x="1637725" y="2078510"/>
                  <a:pt x="1573967" y="2038662"/>
                </a:cubicBezTo>
                <a:cubicBezTo>
                  <a:pt x="1488199" y="1985058"/>
                  <a:pt x="1543010" y="2005982"/>
                  <a:pt x="1469036" y="1963711"/>
                </a:cubicBezTo>
                <a:cubicBezTo>
                  <a:pt x="1449634" y="1952624"/>
                  <a:pt x="1428237" y="1945228"/>
                  <a:pt x="1409075" y="1933731"/>
                </a:cubicBezTo>
                <a:cubicBezTo>
                  <a:pt x="1280213" y="1856414"/>
                  <a:pt x="1364619" y="1888932"/>
                  <a:pt x="1274164" y="1858780"/>
                </a:cubicBezTo>
                <a:cubicBezTo>
                  <a:pt x="1167340" y="1751959"/>
                  <a:pt x="1288570" y="1867307"/>
                  <a:pt x="1184223" y="1783829"/>
                </a:cubicBezTo>
                <a:cubicBezTo>
                  <a:pt x="1173187" y="1775000"/>
                  <a:pt x="1165099" y="1762897"/>
                  <a:pt x="1154242" y="1753849"/>
                </a:cubicBezTo>
                <a:cubicBezTo>
                  <a:pt x="1135049" y="1737855"/>
                  <a:pt x="1114269" y="1723868"/>
                  <a:pt x="1094282" y="1708878"/>
                </a:cubicBezTo>
                <a:cubicBezTo>
                  <a:pt x="1089285" y="1693888"/>
                  <a:pt x="1087422" y="1677457"/>
                  <a:pt x="1079292" y="1663908"/>
                </a:cubicBezTo>
                <a:cubicBezTo>
                  <a:pt x="995639" y="1524490"/>
                  <a:pt x="1109329" y="1768954"/>
                  <a:pt x="1019331" y="1588957"/>
                </a:cubicBezTo>
                <a:cubicBezTo>
                  <a:pt x="1012265" y="1574824"/>
                  <a:pt x="1010565" y="1558510"/>
                  <a:pt x="1004341" y="1543987"/>
                </a:cubicBezTo>
                <a:cubicBezTo>
                  <a:pt x="995538" y="1523448"/>
                  <a:pt x="983163" y="1504565"/>
                  <a:pt x="974360" y="1484026"/>
                </a:cubicBezTo>
                <a:cubicBezTo>
                  <a:pt x="968136" y="1469502"/>
                  <a:pt x="967044" y="1452868"/>
                  <a:pt x="959370" y="1439055"/>
                </a:cubicBezTo>
                <a:cubicBezTo>
                  <a:pt x="941872" y="1407557"/>
                  <a:pt x="919397" y="1379094"/>
                  <a:pt x="899410" y="1349114"/>
                </a:cubicBezTo>
                <a:cubicBezTo>
                  <a:pt x="890645" y="1335967"/>
                  <a:pt x="890643" y="1318667"/>
                  <a:pt x="884419" y="1304144"/>
                </a:cubicBezTo>
                <a:cubicBezTo>
                  <a:pt x="875616" y="1283605"/>
                  <a:pt x="863241" y="1264722"/>
                  <a:pt x="854439" y="1244183"/>
                </a:cubicBezTo>
                <a:cubicBezTo>
                  <a:pt x="844718" y="1221500"/>
                  <a:pt x="827917" y="1159999"/>
                  <a:pt x="824459" y="1139252"/>
                </a:cubicBezTo>
                <a:cubicBezTo>
                  <a:pt x="817836" y="1099515"/>
                  <a:pt x="817910" y="1058721"/>
                  <a:pt x="809469" y="1019331"/>
                </a:cubicBezTo>
                <a:cubicBezTo>
                  <a:pt x="802847" y="988430"/>
                  <a:pt x="789482" y="959370"/>
                  <a:pt x="779488" y="929390"/>
                </a:cubicBezTo>
                <a:lnTo>
                  <a:pt x="764498" y="884419"/>
                </a:lnTo>
                <a:cubicBezTo>
                  <a:pt x="759501" y="869429"/>
                  <a:pt x="758273" y="852596"/>
                  <a:pt x="749508" y="839449"/>
                </a:cubicBezTo>
                <a:lnTo>
                  <a:pt x="689547" y="749508"/>
                </a:lnTo>
                <a:cubicBezTo>
                  <a:pt x="674524" y="704437"/>
                  <a:pt x="676865" y="698312"/>
                  <a:pt x="644577" y="659567"/>
                </a:cubicBezTo>
                <a:cubicBezTo>
                  <a:pt x="631005" y="643281"/>
                  <a:pt x="613178" y="630882"/>
                  <a:pt x="599606" y="614596"/>
                </a:cubicBezTo>
                <a:cubicBezTo>
                  <a:pt x="565042" y="573119"/>
                  <a:pt x="573922" y="557499"/>
                  <a:pt x="524656" y="524655"/>
                </a:cubicBezTo>
                <a:cubicBezTo>
                  <a:pt x="511509" y="515890"/>
                  <a:pt x="494675" y="514662"/>
                  <a:pt x="479685" y="509665"/>
                </a:cubicBezTo>
                <a:cubicBezTo>
                  <a:pt x="469692" y="494675"/>
                  <a:pt x="463773" y="475949"/>
                  <a:pt x="449705" y="464695"/>
                </a:cubicBezTo>
                <a:cubicBezTo>
                  <a:pt x="437366" y="454824"/>
                  <a:pt x="418283" y="457835"/>
                  <a:pt x="404734" y="449705"/>
                </a:cubicBezTo>
                <a:cubicBezTo>
                  <a:pt x="392615" y="442434"/>
                  <a:pt x="384747" y="429718"/>
                  <a:pt x="374754" y="419724"/>
                </a:cubicBezTo>
                <a:cubicBezTo>
                  <a:pt x="335753" y="302720"/>
                  <a:pt x="399645" y="472051"/>
                  <a:pt x="284813" y="299803"/>
                </a:cubicBezTo>
                <a:cubicBezTo>
                  <a:pt x="246068" y="241686"/>
                  <a:pt x="260530" y="271924"/>
                  <a:pt x="239842" y="209862"/>
                </a:cubicBezTo>
                <a:cubicBezTo>
                  <a:pt x="251310" y="163992"/>
                  <a:pt x="250307" y="139437"/>
                  <a:pt x="284813" y="104931"/>
                </a:cubicBezTo>
                <a:cubicBezTo>
                  <a:pt x="301105" y="88639"/>
                  <a:pt x="349376" y="60955"/>
                  <a:pt x="374754" y="59960"/>
                </a:cubicBezTo>
                <a:cubicBezTo>
                  <a:pt x="614464" y="50559"/>
                  <a:pt x="854439" y="49967"/>
                  <a:pt x="1094282" y="44970"/>
                </a:cubicBezTo>
                <a:cubicBezTo>
                  <a:pt x="1169199" y="35605"/>
                  <a:pt x="1292331" y="19212"/>
                  <a:pt x="1364105" y="14990"/>
                </a:cubicBezTo>
                <a:cubicBezTo>
                  <a:pt x="1483923" y="7942"/>
                  <a:pt x="1603948" y="4997"/>
                  <a:pt x="1723869" y="0"/>
                </a:cubicBezTo>
                <a:cubicBezTo>
                  <a:pt x="2043659" y="4997"/>
                  <a:pt x="2363646" y="2698"/>
                  <a:pt x="2683239" y="14990"/>
                </a:cubicBezTo>
                <a:cubicBezTo>
                  <a:pt x="2753851" y="17706"/>
                  <a:pt x="2823147" y="34977"/>
                  <a:pt x="2893101" y="44970"/>
                </a:cubicBezTo>
                <a:lnTo>
                  <a:pt x="2998033" y="59960"/>
                </a:lnTo>
                <a:cubicBezTo>
                  <a:pt x="3094693" y="92182"/>
                  <a:pt x="3002199" y="64839"/>
                  <a:pt x="3177915" y="89941"/>
                </a:cubicBezTo>
                <a:cubicBezTo>
                  <a:pt x="3316762" y="109776"/>
                  <a:pt x="3192815" y="98101"/>
                  <a:pt x="3312826" y="119921"/>
                </a:cubicBezTo>
                <a:cubicBezTo>
                  <a:pt x="3347588" y="126241"/>
                  <a:pt x="3382780" y="129914"/>
                  <a:pt x="3417757" y="134911"/>
                </a:cubicBezTo>
                <a:cubicBezTo>
                  <a:pt x="3432747" y="139908"/>
                  <a:pt x="3447484" y="145743"/>
                  <a:pt x="3462728" y="149901"/>
                </a:cubicBezTo>
                <a:cubicBezTo>
                  <a:pt x="3547263" y="172956"/>
                  <a:pt x="3658800" y="190673"/>
                  <a:pt x="3732551" y="239842"/>
                </a:cubicBezTo>
                <a:cubicBezTo>
                  <a:pt x="3818971" y="297457"/>
                  <a:pt x="3735606" y="247577"/>
                  <a:pt x="3822492" y="284813"/>
                </a:cubicBezTo>
                <a:cubicBezTo>
                  <a:pt x="3952156" y="340383"/>
                  <a:pt x="3821957" y="294629"/>
                  <a:pt x="3927423" y="329783"/>
                </a:cubicBezTo>
                <a:cubicBezTo>
                  <a:pt x="3942413" y="339777"/>
                  <a:pt x="3956279" y="351707"/>
                  <a:pt x="3972393" y="359764"/>
                </a:cubicBezTo>
                <a:cubicBezTo>
                  <a:pt x="3986526" y="366831"/>
                  <a:pt x="4005025" y="364883"/>
                  <a:pt x="4017364" y="374754"/>
                </a:cubicBezTo>
                <a:cubicBezTo>
                  <a:pt x="4031432" y="386008"/>
                  <a:pt x="4037351" y="404734"/>
                  <a:pt x="4047344" y="419724"/>
                </a:cubicBezTo>
                <a:cubicBezTo>
                  <a:pt x="4037351" y="444708"/>
                  <a:pt x="4034590" y="474004"/>
                  <a:pt x="4017364" y="494675"/>
                </a:cubicBezTo>
                <a:cubicBezTo>
                  <a:pt x="4007248" y="506814"/>
                  <a:pt x="3987818" y="506237"/>
                  <a:pt x="3972393" y="509665"/>
                </a:cubicBezTo>
                <a:cubicBezTo>
                  <a:pt x="3942723" y="516258"/>
                  <a:pt x="3912356" y="519218"/>
                  <a:pt x="3882452" y="524655"/>
                </a:cubicBezTo>
                <a:cubicBezTo>
                  <a:pt x="3857384" y="529213"/>
                  <a:pt x="3832485" y="534649"/>
                  <a:pt x="3807501" y="539646"/>
                </a:cubicBezTo>
                <a:lnTo>
                  <a:pt x="3043003" y="524655"/>
                </a:lnTo>
                <a:cubicBezTo>
                  <a:pt x="3007692" y="523437"/>
                  <a:pt x="2973320" y="512096"/>
                  <a:pt x="2938072" y="509665"/>
                </a:cubicBezTo>
                <a:cubicBezTo>
                  <a:pt x="2828291" y="502094"/>
                  <a:pt x="2718216" y="499672"/>
                  <a:pt x="2608288" y="494675"/>
                </a:cubicBezTo>
                <a:cubicBezTo>
                  <a:pt x="2429562" y="464888"/>
                  <a:pt x="2613442" y="493518"/>
                  <a:pt x="2368446" y="464695"/>
                </a:cubicBezTo>
                <a:cubicBezTo>
                  <a:pt x="2333356" y="460567"/>
                  <a:pt x="2298725" y="452639"/>
                  <a:pt x="2263515" y="449705"/>
                </a:cubicBezTo>
                <a:cubicBezTo>
                  <a:pt x="2178718" y="442638"/>
                  <a:pt x="2093523" y="441240"/>
                  <a:pt x="2008682" y="434714"/>
                </a:cubicBezTo>
                <a:cubicBezTo>
                  <a:pt x="1963568" y="431244"/>
                  <a:pt x="1918902" y="422948"/>
                  <a:pt x="1873770" y="419724"/>
                </a:cubicBezTo>
                <a:cubicBezTo>
                  <a:pt x="1778943" y="412951"/>
                  <a:pt x="1683841" y="410664"/>
                  <a:pt x="1588957" y="404734"/>
                </a:cubicBezTo>
                <a:cubicBezTo>
                  <a:pt x="1523935" y="400670"/>
                  <a:pt x="1459206" y="391659"/>
                  <a:pt x="1394085" y="389744"/>
                </a:cubicBezTo>
                <a:cubicBezTo>
                  <a:pt x="1119339" y="381663"/>
                  <a:pt x="844446" y="379751"/>
                  <a:pt x="569626" y="374754"/>
                </a:cubicBezTo>
                <a:cubicBezTo>
                  <a:pt x="522846" y="369556"/>
                  <a:pt x="383266" y="355470"/>
                  <a:pt x="329783" y="344773"/>
                </a:cubicBezTo>
                <a:cubicBezTo>
                  <a:pt x="223897" y="323595"/>
                  <a:pt x="347929" y="339107"/>
                  <a:pt x="239842" y="299803"/>
                </a:cubicBezTo>
                <a:cubicBezTo>
                  <a:pt x="157747" y="269951"/>
                  <a:pt x="121651" y="274004"/>
                  <a:pt x="44970" y="254833"/>
                </a:cubicBezTo>
                <a:cubicBezTo>
                  <a:pt x="29641" y="251001"/>
                  <a:pt x="14990" y="244839"/>
                  <a:pt x="0" y="239842"/>
                </a:cubicBezTo>
                <a:cubicBezTo>
                  <a:pt x="9993" y="224852"/>
                  <a:pt x="14338" y="203810"/>
                  <a:pt x="29980" y="194872"/>
                </a:cubicBezTo>
                <a:cubicBezTo>
                  <a:pt x="52102" y="182231"/>
                  <a:pt x="79579" y="182417"/>
                  <a:pt x="104931" y="179882"/>
                </a:cubicBezTo>
                <a:cubicBezTo>
                  <a:pt x="179675" y="172408"/>
                  <a:pt x="254796" y="169303"/>
                  <a:pt x="329783" y="164892"/>
                </a:cubicBezTo>
                <a:lnTo>
                  <a:pt x="614597" y="149901"/>
                </a:lnTo>
                <a:cubicBezTo>
                  <a:pt x="633807" y="145099"/>
                  <a:pt x="698024" y="130673"/>
                  <a:pt x="719528" y="119921"/>
                </a:cubicBezTo>
                <a:cubicBezTo>
                  <a:pt x="735642" y="111864"/>
                  <a:pt x="746519" y="91089"/>
                  <a:pt x="764498" y="89941"/>
                </a:cubicBezTo>
                <a:cubicBezTo>
                  <a:pt x="983964" y="75933"/>
                  <a:pt x="1204209" y="79948"/>
                  <a:pt x="1424065" y="74951"/>
                </a:cubicBezTo>
                <a:lnTo>
                  <a:pt x="2713219" y="89941"/>
                </a:lnTo>
                <a:cubicBezTo>
                  <a:pt x="2738691" y="90501"/>
                  <a:pt x="2762988" y="101057"/>
                  <a:pt x="2788170" y="104931"/>
                </a:cubicBezTo>
                <a:cubicBezTo>
                  <a:pt x="2827987" y="111057"/>
                  <a:pt x="2868160" y="114597"/>
                  <a:pt x="2908092" y="119921"/>
                </a:cubicBezTo>
                <a:cubicBezTo>
                  <a:pt x="3110975" y="146972"/>
                  <a:pt x="2919793" y="122425"/>
                  <a:pt x="3102964" y="149901"/>
                </a:cubicBezTo>
                <a:cubicBezTo>
                  <a:pt x="3129730" y="153916"/>
                  <a:pt x="3334817" y="181282"/>
                  <a:pt x="3402767" y="194872"/>
                </a:cubicBezTo>
                <a:cubicBezTo>
                  <a:pt x="3422969" y="198912"/>
                  <a:pt x="3442616" y="205393"/>
                  <a:pt x="3462728" y="209862"/>
                </a:cubicBezTo>
                <a:cubicBezTo>
                  <a:pt x="3487600" y="215389"/>
                  <a:pt x="3512807" y="219325"/>
                  <a:pt x="3537679" y="224852"/>
                </a:cubicBezTo>
                <a:cubicBezTo>
                  <a:pt x="3557790" y="229321"/>
                  <a:pt x="3577528" y="235373"/>
                  <a:pt x="3597639" y="239842"/>
                </a:cubicBezTo>
                <a:cubicBezTo>
                  <a:pt x="3622511" y="245369"/>
                  <a:pt x="3647872" y="248653"/>
                  <a:pt x="3672590" y="254833"/>
                </a:cubicBezTo>
                <a:cubicBezTo>
                  <a:pt x="3779339" y="281521"/>
                  <a:pt x="3641155" y="258524"/>
                  <a:pt x="3792511" y="299803"/>
                </a:cubicBezTo>
                <a:cubicBezTo>
                  <a:pt x="4082721" y="378950"/>
                  <a:pt x="3757605" y="273178"/>
                  <a:pt x="3927423" y="329783"/>
                </a:cubicBezTo>
                <a:cubicBezTo>
                  <a:pt x="3937416" y="339777"/>
                  <a:pt x="3945284" y="352493"/>
                  <a:pt x="3957403" y="359764"/>
                </a:cubicBezTo>
                <a:cubicBezTo>
                  <a:pt x="3970952" y="367894"/>
                  <a:pt x="3990035" y="364883"/>
                  <a:pt x="4002374" y="374754"/>
                </a:cubicBezTo>
                <a:cubicBezTo>
                  <a:pt x="4016442" y="386008"/>
                  <a:pt x="4022361" y="404734"/>
                  <a:pt x="4032354" y="419724"/>
                </a:cubicBezTo>
                <a:cubicBezTo>
                  <a:pt x="4027357" y="464695"/>
                  <a:pt x="4029269" y="510983"/>
                  <a:pt x="4017364" y="554636"/>
                </a:cubicBezTo>
                <a:cubicBezTo>
                  <a:pt x="4013645" y="568271"/>
                  <a:pt x="3995223" y="572857"/>
                  <a:pt x="3987383" y="584616"/>
                </a:cubicBezTo>
                <a:cubicBezTo>
                  <a:pt x="3974988" y="603209"/>
                  <a:pt x="3970391" y="626393"/>
                  <a:pt x="3957403" y="644577"/>
                </a:cubicBezTo>
                <a:cubicBezTo>
                  <a:pt x="3945081" y="661827"/>
                  <a:pt x="3929167" y="676532"/>
                  <a:pt x="3912433" y="689547"/>
                </a:cubicBezTo>
                <a:cubicBezTo>
                  <a:pt x="3835116" y="749683"/>
                  <a:pt x="3845374" y="741881"/>
                  <a:pt x="3777521" y="764498"/>
                </a:cubicBezTo>
                <a:cubicBezTo>
                  <a:pt x="3712564" y="809469"/>
                  <a:pt x="3653314" y="864078"/>
                  <a:pt x="3582649" y="899410"/>
                </a:cubicBezTo>
                <a:cubicBezTo>
                  <a:pt x="3562662" y="909403"/>
                  <a:pt x="3542090" y="918303"/>
                  <a:pt x="3522688" y="929390"/>
                </a:cubicBezTo>
                <a:cubicBezTo>
                  <a:pt x="3448702" y="971667"/>
                  <a:pt x="3503541" y="950726"/>
                  <a:pt x="3417757" y="1004341"/>
                </a:cubicBezTo>
                <a:cubicBezTo>
                  <a:pt x="3398808" y="1016184"/>
                  <a:pt x="3376390" y="1021926"/>
                  <a:pt x="3357797" y="1034321"/>
                </a:cubicBezTo>
                <a:cubicBezTo>
                  <a:pt x="3346038" y="1042160"/>
                  <a:pt x="3338673" y="1055253"/>
                  <a:pt x="3327816" y="1064301"/>
                </a:cubicBezTo>
                <a:cubicBezTo>
                  <a:pt x="3308623" y="1080295"/>
                  <a:pt x="3288186" y="1094751"/>
                  <a:pt x="3267856" y="1109272"/>
                </a:cubicBezTo>
                <a:cubicBezTo>
                  <a:pt x="3238060" y="1130555"/>
                  <a:pt x="3187426" y="1159721"/>
                  <a:pt x="3162924" y="1184223"/>
                </a:cubicBezTo>
                <a:cubicBezTo>
                  <a:pt x="3145258" y="1201889"/>
                  <a:pt x="3133948" y="1224990"/>
                  <a:pt x="3117954" y="1244183"/>
                </a:cubicBezTo>
                <a:cubicBezTo>
                  <a:pt x="3046753" y="1329626"/>
                  <a:pt x="3132122" y="1207945"/>
                  <a:pt x="3057993" y="1319134"/>
                </a:cubicBezTo>
                <a:cubicBezTo>
                  <a:pt x="3022316" y="1426167"/>
                  <a:pt x="3045542" y="1382780"/>
                  <a:pt x="2998033" y="1454046"/>
                </a:cubicBezTo>
                <a:cubicBezTo>
                  <a:pt x="2982832" y="1514844"/>
                  <a:pt x="2969194" y="1587817"/>
                  <a:pt x="2923082" y="1633928"/>
                </a:cubicBezTo>
                <a:lnTo>
                  <a:pt x="2893101" y="1663908"/>
                </a:lnTo>
                <a:cubicBezTo>
                  <a:pt x="2883108" y="1683895"/>
                  <a:pt x="2870967" y="1702946"/>
                  <a:pt x="2863121" y="1723869"/>
                </a:cubicBezTo>
                <a:cubicBezTo>
                  <a:pt x="2855887" y="1743159"/>
                  <a:pt x="2853791" y="1764020"/>
                  <a:pt x="2848131" y="1783829"/>
                </a:cubicBezTo>
                <a:cubicBezTo>
                  <a:pt x="2843790" y="1799022"/>
                  <a:pt x="2837482" y="1813607"/>
                  <a:pt x="2833141" y="1828800"/>
                </a:cubicBezTo>
                <a:cubicBezTo>
                  <a:pt x="2822272" y="1866842"/>
                  <a:pt x="2818566" y="1897784"/>
                  <a:pt x="2803160" y="1933731"/>
                </a:cubicBezTo>
                <a:cubicBezTo>
                  <a:pt x="2794357" y="1954270"/>
                  <a:pt x="2781982" y="1973153"/>
                  <a:pt x="2773180" y="1993692"/>
                </a:cubicBezTo>
                <a:cubicBezTo>
                  <a:pt x="2725690" y="2104504"/>
                  <a:pt x="2815085" y="1953320"/>
                  <a:pt x="2698229" y="2128603"/>
                </a:cubicBezTo>
                <a:cubicBezTo>
                  <a:pt x="2688236" y="2143593"/>
                  <a:pt x="2685340" y="2167876"/>
                  <a:pt x="2668249" y="2173573"/>
                </a:cubicBezTo>
                <a:lnTo>
                  <a:pt x="2623279" y="2188564"/>
                </a:lnTo>
                <a:cubicBezTo>
                  <a:pt x="2608289" y="2203554"/>
                  <a:pt x="2594404" y="2219738"/>
                  <a:pt x="2578308" y="2233534"/>
                </a:cubicBezTo>
                <a:cubicBezTo>
                  <a:pt x="2562221" y="2247323"/>
                  <a:pt x="2497105" y="2294926"/>
                  <a:pt x="2473377" y="2308485"/>
                </a:cubicBezTo>
                <a:cubicBezTo>
                  <a:pt x="2453975" y="2319572"/>
                  <a:pt x="2433403" y="2328472"/>
                  <a:pt x="2413416" y="2338465"/>
                </a:cubicBezTo>
                <a:cubicBezTo>
                  <a:pt x="2320054" y="2431830"/>
                  <a:pt x="2455215" y="2305603"/>
                  <a:pt x="2338465" y="2383436"/>
                </a:cubicBezTo>
                <a:cubicBezTo>
                  <a:pt x="2320826" y="2395195"/>
                  <a:pt x="2308485" y="2413416"/>
                  <a:pt x="2293495" y="2428406"/>
                </a:cubicBezTo>
                <a:cubicBezTo>
                  <a:pt x="2213473" y="2668474"/>
                  <a:pt x="2290209" y="2410066"/>
                  <a:pt x="2248524" y="2938072"/>
                </a:cubicBezTo>
                <a:cubicBezTo>
                  <a:pt x="2244514" y="2988870"/>
                  <a:pt x="2218544" y="3087973"/>
                  <a:pt x="2218544" y="3087973"/>
                </a:cubicBezTo>
                <a:cubicBezTo>
                  <a:pt x="2223541" y="3172917"/>
                  <a:pt x="2225467" y="3258098"/>
                  <a:pt x="2233534" y="3342806"/>
                </a:cubicBezTo>
                <a:cubicBezTo>
                  <a:pt x="2235487" y="3363315"/>
                  <a:pt x="2240408" y="3383831"/>
                  <a:pt x="2248524" y="3402767"/>
                </a:cubicBezTo>
                <a:cubicBezTo>
                  <a:pt x="2255621" y="3419326"/>
                  <a:pt x="2268511" y="3432747"/>
                  <a:pt x="2278505" y="3447737"/>
                </a:cubicBezTo>
                <a:cubicBezTo>
                  <a:pt x="2283502" y="3462727"/>
                  <a:pt x="2289154" y="3477515"/>
                  <a:pt x="2293495" y="3492708"/>
                </a:cubicBezTo>
                <a:cubicBezTo>
                  <a:pt x="2299155" y="3512517"/>
                  <a:pt x="2287883" y="3552669"/>
                  <a:pt x="2308485" y="3552669"/>
                </a:cubicBezTo>
                <a:cubicBezTo>
                  <a:pt x="2328472" y="3552669"/>
                  <a:pt x="2308485" y="3512695"/>
                  <a:pt x="2308485" y="349270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6498"/>
              </p:ext>
            </p:extLst>
          </p:nvPr>
        </p:nvGraphicFramePr>
        <p:xfrm>
          <a:off x="-2819400" y="-762000"/>
          <a:ext cx="8482698" cy="784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1927" y="5369824"/>
            <a:ext cx="681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ea typeface="Cambria Math" pitchFamily="18" charset="0"/>
              </a:rPr>
              <a:t>Registered for </a:t>
            </a:r>
            <a:r>
              <a:rPr lang="en-US" sz="2000" i="1" dirty="0" smtClean="0">
                <a:latin typeface="+mj-lt"/>
                <a:ea typeface="Cambria Math" pitchFamily="18" charset="0"/>
              </a:rPr>
              <a:t>6.002x: Circuits and Electronics</a:t>
            </a:r>
            <a:endParaRPr lang="en-US" sz="2000" i="1" dirty="0">
              <a:latin typeface="+mj-lt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895" y="3452422"/>
            <a:ext cx="650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ea typeface="Cambria Math" pitchFamily="18" charset="0"/>
              </a:rPr>
              <a:t>Tried the First Problem Set</a:t>
            </a:r>
            <a:endParaRPr lang="en-US" sz="2000" dirty="0">
              <a:latin typeface="+mj-lt"/>
              <a:ea typeface="Cambria Math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670623" y="1869442"/>
            <a:ext cx="311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  <a:ea typeface="Cambria Math" pitchFamily="18" charset="0"/>
              </a:rPr>
              <a:t>Passed the Midterm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681654" y="2548098"/>
            <a:ext cx="558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  <a:ea typeface="Cambria Math" pitchFamily="18" charset="0"/>
              </a:rPr>
              <a:t>Made it to the Midterm</a:t>
            </a:r>
            <a:endParaRPr lang="en-US" sz="2000" dirty="0">
              <a:latin typeface="+mj-lt"/>
              <a:ea typeface="Cambria Math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656294" y="1214984"/>
            <a:ext cx="360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  <a:ea typeface="Cambria Math" pitchFamily="18" charset="0"/>
              </a:rPr>
              <a:t>Took the Final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635287" y="605350"/>
            <a:ext cx="141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  <a:ea typeface="Cambria Math" pitchFamily="18" charset="0"/>
              </a:rPr>
              <a:t>Certified</a:t>
            </a:r>
          </a:p>
        </p:txBody>
      </p:sp>
      <p:pic>
        <p:nvPicPr>
          <p:cNvPr id="11" name="Picture 10" descr="edX_Logo_Col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32" y="-457200"/>
            <a:ext cx="3019668" cy="304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16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 flipV="1">
            <a:off x="-2134688" y="203218"/>
            <a:ext cx="6915475" cy="6654782"/>
          </a:xfrm>
          <a:custGeom>
            <a:avLst/>
            <a:gdLst>
              <a:gd name="connsiteX0" fmla="*/ 2218544 w 4047344"/>
              <a:gd name="connsiteY0" fmla="*/ 3477718 h 3732558"/>
              <a:gd name="connsiteX1" fmla="*/ 1813810 w 4047344"/>
              <a:gd name="connsiteY1" fmla="*/ 3522688 h 3732558"/>
              <a:gd name="connsiteX2" fmla="*/ 1783829 w 4047344"/>
              <a:gd name="connsiteY2" fmla="*/ 3552669 h 3732558"/>
              <a:gd name="connsiteX3" fmla="*/ 1753849 w 4047344"/>
              <a:gd name="connsiteY3" fmla="*/ 3642610 h 3732558"/>
              <a:gd name="connsiteX4" fmla="*/ 1858780 w 4047344"/>
              <a:gd name="connsiteY4" fmla="*/ 3717560 h 3732558"/>
              <a:gd name="connsiteX5" fmla="*/ 1903751 w 4047344"/>
              <a:gd name="connsiteY5" fmla="*/ 3732551 h 3732558"/>
              <a:gd name="connsiteX6" fmla="*/ 2188564 w 4047344"/>
              <a:gd name="connsiteY6" fmla="*/ 3702570 h 3732558"/>
              <a:gd name="connsiteX7" fmla="*/ 2233534 w 4047344"/>
              <a:gd name="connsiteY7" fmla="*/ 3672590 h 3732558"/>
              <a:gd name="connsiteX8" fmla="*/ 2323475 w 4047344"/>
              <a:gd name="connsiteY8" fmla="*/ 3642610 h 3732558"/>
              <a:gd name="connsiteX9" fmla="*/ 2338465 w 4047344"/>
              <a:gd name="connsiteY9" fmla="*/ 3597639 h 3732558"/>
              <a:gd name="connsiteX10" fmla="*/ 2323475 w 4047344"/>
              <a:gd name="connsiteY10" fmla="*/ 3507698 h 3732558"/>
              <a:gd name="connsiteX11" fmla="*/ 2233534 w 4047344"/>
              <a:gd name="connsiteY11" fmla="*/ 3462728 h 3732558"/>
              <a:gd name="connsiteX12" fmla="*/ 2068642 w 4047344"/>
              <a:gd name="connsiteY12" fmla="*/ 3477718 h 3732558"/>
              <a:gd name="connsiteX13" fmla="*/ 2023672 w 4047344"/>
              <a:gd name="connsiteY13" fmla="*/ 3492708 h 3732558"/>
              <a:gd name="connsiteX14" fmla="*/ 1963711 w 4047344"/>
              <a:gd name="connsiteY14" fmla="*/ 3507698 h 3732558"/>
              <a:gd name="connsiteX15" fmla="*/ 1768839 w 4047344"/>
              <a:gd name="connsiteY15" fmla="*/ 3552669 h 3732558"/>
              <a:gd name="connsiteX16" fmla="*/ 1783829 w 4047344"/>
              <a:gd name="connsiteY16" fmla="*/ 3462728 h 3732558"/>
              <a:gd name="connsiteX17" fmla="*/ 1813810 w 4047344"/>
              <a:gd name="connsiteY17" fmla="*/ 3342806 h 3732558"/>
              <a:gd name="connsiteX18" fmla="*/ 1828800 w 4047344"/>
              <a:gd name="connsiteY18" fmla="*/ 2908092 h 3732558"/>
              <a:gd name="connsiteX19" fmla="*/ 1843790 w 4047344"/>
              <a:gd name="connsiteY19" fmla="*/ 2788170 h 3732558"/>
              <a:gd name="connsiteX20" fmla="*/ 1858780 w 4047344"/>
              <a:gd name="connsiteY20" fmla="*/ 2653259 h 3732558"/>
              <a:gd name="connsiteX21" fmla="*/ 1843790 w 4047344"/>
              <a:gd name="connsiteY21" fmla="*/ 2473377 h 3732558"/>
              <a:gd name="connsiteX22" fmla="*/ 1828800 w 4047344"/>
              <a:gd name="connsiteY22" fmla="*/ 2428406 h 3732558"/>
              <a:gd name="connsiteX23" fmla="*/ 1783829 w 4047344"/>
              <a:gd name="connsiteY23" fmla="*/ 2308485 h 3732558"/>
              <a:gd name="connsiteX24" fmla="*/ 1738859 w 4047344"/>
              <a:gd name="connsiteY24" fmla="*/ 2173573 h 3732558"/>
              <a:gd name="connsiteX25" fmla="*/ 1573967 w 4047344"/>
              <a:gd name="connsiteY25" fmla="*/ 2038662 h 3732558"/>
              <a:gd name="connsiteX26" fmla="*/ 1469036 w 4047344"/>
              <a:gd name="connsiteY26" fmla="*/ 1963711 h 3732558"/>
              <a:gd name="connsiteX27" fmla="*/ 1409075 w 4047344"/>
              <a:gd name="connsiteY27" fmla="*/ 1933731 h 3732558"/>
              <a:gd name="connsiteX28" fmla="*/ 1274164 w 4047344"/>
              <a:gd name="connsiteY28" fmla="*/ 1858780 h 3732558"/>
              <a:gd name="connsiteX29" fmla="*/ 1184223 w 4047344"/>
              <a:gd name="connsiteY29" fmla="*/ 1783829 h 3732558"/>
              <a:gd name="connsiteX30" fmla="*/ 1154242 w 4047344"/>
              <a:gd name="connsiteY30" fmla="*/ 1753849 h 3732558"/>
              <a:gd name="connsiteX31" fmla="*/ 1094282 w 4047344"/>
              <a:gd name="connsiteY31" fmla="*/ 1708878 h 3732558"/>
              <a:gd name="connsiteX32" fmla="*/ 1079292 w 4047344"/>
              <a:gd name="connsiteY32" fmla="*/ 1663908 h 3732558"/>
              <a:gd name="connsiteX33" fmla="*/ 1019331 w 4047344"/>
              <a:gd name="connsiteY33" fmla="*/ 1588957 h 3732558"/>
              <a:gd name="connsiteX34" fmla="*/ 1004341 w 4047344"/>
              <a:gd name="connsiteY34" fmla="*/ 1543987 h 3732558"/>
              <a:gd name="connsiteX35" fmla="*/ 974360 w 4047344"/>
              <a:gd name="connsiteY35" fmla="*/ 1484026 h 3732558"/>
              <a:gd name="connsiteX36" fmla="*/ 959370 w 4047344"/>
              <a:gd name="connsiteY36" fmla="*/ 1439055 h 3732558"/>
              <a:gd name="connsiteX37" fmla="*/ 899410 w 4047344"/>
              <a:gd name="connsiteY37" fmla="*/ 1349114 h 3732558"/>
              <a:gd name="connsiteX38" fmla="*/ 884419 w 4047344"/>
              <a:gd name="connsiteY38" fmla="*/ 1304144 h 3732558"/>
              <a:gd name="connsiteX39" fmla="*/ 854439 w 4047344"/>
              <a:gd name="connsiteY39" fmla="*/ 1244183 h 3732558"/>
              <a:gd name="connsiteX40" fmla="*/ 824459 w 4047344"/>
              <a:gd name="connsiteY40" fmla="*/ 1139252 h 3732558"/>
              <a:gd name="connsiteX41" fmla="*/ 809469 w 4047344"/>
              <a:gd name="connsiteY41" fmla="*/ 1019331 h 3732558"/>
              <a:gd name="connsiteX42" fmla="*/ 779488 w 4047344"/>
              <a:gd name="connsiteY42" fmla="*/ 929390 h 3732558"/>
              <a:gd name="connsiteX43" fmla="*/ 764498 w 4047344"/>
              <a:gd name="connsiteY43" fmla="*/ 884419 h 3732558"/>
              <a:gd name="connsiteX44" fmla="*/ 749508 w 4047344"/>
              <a:gd name="connsiteY44" fmla="*/ 839449 h 3732558"/>
              <a:gd name="connsiteX45" fmla="*/ 689547 w 4047344"/>
              <a:gd name="connsiteY45" fmla="*/ 749508 h 3732558"/>
              <a:gd name="connsiteX46" fmla="*/ 644577 w 4047344"/>
              <a:gd name="connsiteY46" fmla="*/ 659567 h 3732558"/>
              <a:gd name="connsiteX47" fmla="*/ 599606 w 4047344"/>
              <a:gd name="connsiteY47" fmla="*/ 614596 h 3732558"/>
              <a:gd name="connsiteX48" fmla="*/ 524656 w 4047344"/>
              <a:gd name="connsiteY48" fmla="*/ 524655 h 3732558"/>
              <a:gd name="connsiteX49" fmla="*/ 479685 w 4047344"/>
              <a:gd name="connsiteY49" fmla="*/ 509665 h 3732558"/>
              <a:gd name="connsiteX50" fmla="*/ 449705 w 4047344"/>
              <a:gd name="connsiteY50" fmla="*/ 464695 h 3732558"/>
              <a:gd name="connsiteX51" fmla="*/ 404734 w 4047344"/>
              <a:gd name="connsiteY51" fmla="*/ 449705 h 3732558"/>
              <a:gd name="connsiteX52" fmla="*/ 374754 w 4047344"/>
              <a:gd name="connsiteY52" fmla="*/ 419724 h 3732558"/>
              <a:gd name="connsiteX53" fmla="*/ 284813 w 4047344"/>
              <a:gd name="connsiteY53" fmla="*/ 299803 h 3732558"/>
              <a:gd name="connsiteX54" fmla="*/ 239842 w 4047344"/>
              <a:gd name="connsiteY54" fmla="*/ 209862 h 3732558"/>
              <a:gd name="connsiteX55" fmla="*/ 284813 w 4047344"/>
              <a:gd name="connsiteY55" fmla="*/ 104931 h 3732558"/>
              <a:gd name="connsiteX56" fmla="*/ 374754 w 4047344"/>
              <a:gd name="connsiteY56" fmla="*/ 59960 h 3732558"/>
              <a:gd name="connsiteX57" fmla="*/ 1094282 w 4047344"/>
              <a:gd name="connsiteY57" fmla="*/ 44970 h 3732558"/>
              <a:gd name="connsiteX58" fmla="*/ 1364105 w 4047344"/>
              <a:gd name="connsiteY58" fmla="*/ 14990 h 3732558"/>
              <a:gd name="connsiteX59" fmla="*/ 1723869 w 4047344"/>
              <a:gd name="connsiteY59" fmla="*/ 0 h 3732558"/>
              <a:gd name="connsiteX60" fmla="*/ 2683239 w 4047344"/>
              <a:gd name="connsiteY60" fmla="*/ 14990 h 3732558"/>
              <a:gd name="connsiteX61" fmla="*/ 2893101 w 4047344"/>
              <a:gd name="connsiteY61" fmla="*/ 44970 h 3732558"/>
              <a:gd name="connsiteX62" fmla="*/ 2998033 w 4047344"/>
              <a:gd name="connsiteY62" fmla="*/ 59960 h 3732558"/>
              <a:gd name="connsiteX63" fmla="*/ 3177915 w 4047344"/>
              <a:gd name="connsiteY63" fmla="*/ 89941 h 3732558"/>
              <a:gd name="connsiteX64" fmla="*/ 3312826 w 4047344"/>
              <a:gd name="connsiteY64" fmla="*/ 119921 h 3732558"/>
              <a:gd name="connsiteX65" fmla="*/ 3417757 w 4047344"/>
              <a:gd name="connsiteY65" fmla="*/ 134911 h 3732558"/>
              <a:gd name="connsiteX66" fmla="*/ 3462728 w 4047344"/>
              <a:gd name="connsiteY66" fmla="*/ 149901 h 3732558"/>
              <a:gd name="connsiteX67" fmla="*/ 3732551 w 4047344"/>
              <a:gd name="connsiteY67" fmla="*/ 239842 h 3732558"/>
              <a:gd name="connsiteX68" fmla="*/ 3822492 w 4047344"/>
              <a:gd name="connsiteY68" fmla="*/ 284813 h 3732558"/>
              <a:gd name="connsiteX69" fmla="*/ 3927423 w 4047344"/>
              <a:gd name="connsiteY69" fmla="*/ 329783 h 3732558"/>
              <a:gd name="connsiteX70" fmla="*/ 3972393 w 4047344"/>
              <a:gd name="connsiteY70" fmla="*/ 359764 h 3732558"/>
              <a:gd name="connsiteX71" fmla="*/ 4017364 w 4047344"/>
              <a:gd name="connsiteY71" fmla="*/ 374754 h 3732558"/>
              <a:gd name="connsiteX72" fmla="*/ 4047344 w 4047344"/>
              <a:gd name="connsiteY72" fmla="*/ 419724 h 3732558"/>
              <a:gd name="connsiteX73" fmla="*/ 4017364 w 4047344"/>
              <a:gd name="connsiteY73" fmla="*/ 494675 h 3732558"/>
              <a:gd name="connsiteX74" fmla="*/ 3972393 w 4047344"/>
              <a:gd name="connsiteY74" fmla="*/ 509665 h 3732558"/>
              <a:gd name="connsiteX75" fmla="*/ 3882452 w 4047344"/>
              <a:gd name="connsiteY75" fmla="*/ 524655 h 3732558"/>
              <a:gd name="connsiteX76" fmla="*/ 3807501 w 4047344"/>
              <a:gd name="connsiteY76" fmla="*/ 539646 h 3732558"/>
              <a:gd name="connsiteX77" fmla="*/ 3043003 w 4047344"/>
              <a:gd name="connsiteY77" fmla="*/ 524655 h 3732558"/>
              <a:gd name="connsiteX78" fmla="*/ 2938072 w 4047344"/>
              <a:gd name="connsiteY78" fmla="*/ 509665 h 3732558"/>
              <a:gd name="connsiteX79" fmla="*/ 2608288 w 4047344"/>
              <a:gd name="connsiteY79" fmla="*/ 494675 h 3732558"/>
              <a:gd name="connsiteX80" fmla="*/ 2368446 w 4047344"/>
              <a:gd name="connsiteY80" fmla="*/ 464695 h 3732558"/>
              <a:gd name="connsiteX81" fmla="*/ 2263515 w 4047344"/>
              <a:gd name="connsiteY81" fmla="*/ 449705 h 3732558"/>
              <a:gd name="connsiteX82" fmla="*/ 2008682 w 4047344"/>
              <a:gd name="connsiteY82" fmla="*/ 434714 h 3732558"/>
              <a:gd name="connsiteX83" fmla="*/ 1873770 w 4047344"/>
              <a:gd name="connsiteY83" fmla="*/ 419724 h 3732558"/>
              <a:gd name="connsiteX84" fmla="*/ 1588957 w 4047344"/>
              <a:gd name="connsiteY84" fmla="*/ 404734 h 3732558"/>
              <a:gd name="connsiteX85" fmla="*/ 1394085 w 4047344"/>
              <a:gd name="connsiteY85" fmla="*/ 389744 h 3732558"/>
              <a:gd name="connsiteX86" fmla="*/ 569626 w 4047344"/>
              <a:gd name="connsiteY86" fmla="*/ 374754 h 3732558"/>
              <a:gd name="connsiteX87" fmla="*/ 329783 w 4047344"/>
              <a:gd name="connsiteY87" fmla="*/ 344773 h 3732558"/>
              <a:gd name="connsiteX88" fmla="*/ 239842 w 4047344"/>
              <a:gd name="connsiteY88" fmla="*/ 299803 h 3732558"/>
              <a:gd name="connsiteX89" fmla="*/ 44970 w 4047344"/>
              <a:gd name="connsiteY89" fmla="*/ 254833 h 3732558"/>
              <a:gd name="connsiteX90" fmla="*/ 0 w 4047344"/>
              <a:gd name="connsiteY90" fmla="*/ 239842 h 3732558"/>
              <a:gd name="connsiteX91" fmla="*/ 29980 w 4047344"/>
              <a:gd name="connsiteY91" fmla="*/ 194872 h 3732558"/>
              <a:gd name="connsiteX92" fmla="*/ 104931 w 4047344"/>
              <a:gd name="connsiteY92" fmla="*/ 179882 h 3732558"/>
              <a:gd name="connsiteX93" fmla="*/ 329783 w 4047344"/>
              <a:gd name="connsiteY93" fmla="*/ 164892 h 3732558"/>
              <a:gd name="connsiteX94" fmla="*/ 614597 w 4047344"/>
              <a:gd name="connsiteY94" fmla="*/ 149901 h 3732558"/>
              <a:gd name="connsiteX95" fmla="*/ 719528 w 4047344"/>
              <a:gd name="connsiteY95" fmla="*/ 119921 h 3732558"/>
              <a:gd name="connsiteX96" fmla="*/ 764498 w 4047344"/>
              <a:gd name="connsiteY96" fmla="*/ 89941 h 3732558"/>
              <a:gd name="connsiteX97" fmla="*/ 1424065 w 4047344"/>
              <a:gd name="connsiteY97" fmla="*/ 74951 h 3732558"/>
              <a:gd name="connsiteX98" fmla="*/ 2713219 w 4047344"/>
              <a:gd name="connsiteY98" fmla="*/ 89941 h 3732558"/>
              <a:gd name="connsiteX99" fmla="*/ 2788170 w 4047344"/>
              <a:gd name="connsiteY99" fmla="*/ 104931 h 3732558"/>
              <a:gd name="connsiteX100" fmla="*/ 2908092 w 4047344"/>
              <a:gd name="connsiteY100" fmla="*/ 119921 h 3732558"/>
              <a:gd name="connsiteX101" fmla="*/ 3102964 w 4047344"/>
              <a:gd name="connsiteY101" fmla="*/ 149901 h 3732558"/>
              <a:gd name="connsiteX102" fmla="*/ 3402767 w 4047344"/>
              <a:gd name="connsiteY102" fmla="*/ 194872 h 3732558"/>
              <a:gd name="connsiteX103" fmla="*/ 3462728 w 4047344"/>
              <a:gd name="connsiteY103" fmla="*/ 209862 h 3732558"/>
              <a:gd name="connsiteX104" fmla="*/ 3537679 w 4047344"/>
              <a:gd name="connsiteY104" fmla="*/ 224852 h 3732558"/>
              <a:gd name="connsiteX105" fmla="*/ 3597639 w 4047344"/>
              <a:gd name="connsiteY105" fmla="*/ 239842 h 3732558"/>
              <a:gd name="connsiteX106" fmla="*/ 3672590 w 4047344"/>
              <a:gd name="connsiteY106" fmla="*/ 254833 h 3732558"/>
              <a:gd name="connsiteX107" fmla="*/ 3792511 w 4047344"/>
              <a:gd name="connsiteY107" fmla="*/ 299803 h 3732558"/>
              <a:gd name="connsiteX108" fmla="*/ 3927423 w 4047344"/>
              <a:gd name="connsiteY108" fmla="*/ 329783 h 3732558"/>
              <a:gd name="connsiteX109" fmla="*/ 3957403 w 4047344"/>
              <a:gd name="connsiteY109" fmla="*/ 359764 h 3732558"/>
              <a:gd name="connsiteX110" fmla="*/ 4002374 w 4047344"/>
              <a:gd name="connsiteY110" fmla="*/ 374754 h 3732558"/>
              <a:gd name="connsiteX111" fmla="*/ 4032354 w 4047344"/>
              <a:gd name="connsiteY111" fmla="*/ 419724 h 3732558"/>
              <a:gd name="connsiteX112" fmla="*/ 4017364 w 4047344"/>
              <a:gd name="connsiteY112" fmla="*/ 554636 h 3732558"/>
              <a:gd name="connsiteX113" fmla="*/ 3987383 w 4047344"/>
              <a:gd name="connsiteY113" fmla="*/ 584616 h 3732558"/>
              <a:gd name="connsiteX114" fmla="*/ 3957403 w 4047344"/>
              <a:gd name="connsiteY114" fmla="*/ 644577 h 3732558"/>
              <a:gd name="connsiteX115" fmla="*/ 3912433 w 4047344"/>
              <a:gd name="connsiteY115" fmla="*/ 689547 h 3732558"/>
              <a:gd name="connsiteX116" fmla="*/ 3777521 w 4047344"/>
              <a:gd name="connsiteY116" fmla="*/ 764498 h 3732558"/>
              <a:gd name="connsiteX117" fmla="*/ 3582649 w 4047344"/>
              <a:gd name="connsiteY117" fmla="*/ 899410 h 3732558"/>
              <a:gd name="connsiteX118" fmla="*/ 3522688 w 4047344"/>
              <a:gd name="connsiteY118" fmla="*/ 929390 h 3732558"/>
              <a:gd name="connsiteX119" fmla="*/ 3417757 w 4047344"/>
              <a:gd name="connsiteY119" fmla="*/ 1004341 h 3732558"/>
              <a:gd name="connsiteX120" fmla="*/ 3357797 w 4047344"/>
              <a:gd name="connsiteY120" fmla="*/ 1034321 h 3732558"/>
              <a:gd name="connsiteX121" fmla="*/ 3327816 w 4047344"/>
              <a:gd name="connsiteY121" fmla="*/ 1064301 h 3732558"/>
              <a:gd name="connsiteX122" fmla="*/ 3267856 w 4047344"/>
              <a:gd name="connsiteY122" fmla="*/ 1109272 h 3732558"/>
              <a:gd name="connsiteX123" fmla="*/ 3162924 w 4047344"/>
              <a:gd name="connsiteY123" fmla="*/ 1184223 h 3732558"/>
              <a:gd name="connsiteX124" fmla="*/ 3117954 w 4047344"/>
              <a:gd name="connsiteY124" fmla="*/ 1244183 h 3732558"/>
              <a:gd name="connsiteX125" fmla="*/ 3057993 w 4047344"/>
              <a:gd name="connsiteY125" fmla="*/ 1319134 h 3732558"/>
              <a:gd name="connsiteX126" fmla="*/ 2998033 w 4047344"/>
              <a:gd name="connsiteY126" fmla="*/ 1454046 h 3732558"/>
              <a:gd name="connsiteX127" fmla="*/ 2923082 w 4047344"/>
              <a:gd name="connsiteY127" fmla="*/ 1633928 h 3732558"/>
              <a:gd name="connsiteX128" fmla="*/ 2893101 w 4047344"/>
              <a:gd name="connsiteY128" fmla="*/ 1663908 h 3732558"/>
              <a:gd name="connsiteX129" fmla="*/ 2863121 w 4047344"/>
              <a:gd name="connsiteY129" fmla="*/ 1723869 h 3732558"/>
              <a:gd name="connsiteX130" fmla="*/ 2848131 w 4047344"/>
              <a:gd name="connsiteY130" fmla="*/ 1783829 h 3732558"/>
              <a:gd name="connsiteX131" fmla="*/ 2833141 w 4047344"/>
              <a:gd name="connsiteY131" fmla="*/ 1828800 h 3732558"/>
              <a:gd name="connsiteX132" fmla="*/ 2803160 w 4047344"/>
              <a:gd name="connsiteY132" fmla="*/ 1933731 h 3732558"/>
              <a:gd name="connsiteX133" fmla="*/ 2773180 w 4047344"/>
              <a:gd name="connsiteY133" fmla="*/ 1993692 h 3732558"/>
              <a:gd name="connsiteX134" fmla="*/ 2698229 w 4047344"/>
              <a:gd name="connsiteY134" fmla="*/ 2128603 h 3732558"/>
              <a:gd name="connsiteX135" fmla="*/ 2668249 w 4047344"/>
              <a:gd name="connsiteY135" fmla="*/ 2173573 h 3732558"/>
              <a:gd name="connsiteX136" fmla="*/ 2623279 w 4047344"/>
              <a:gd name="connsiteY136" fmla="*/ 2188564 h 3732558"/>
              <a:gd name="connsiteX137" fmla="*/ 2578308 w 4047344"/>
              <a:gd name="connsiteY137" fmla="*/ 2233534 h 3732558"/>
              <a:gd name="connsiteX138" fmla="*/ 2473377 w 4047344"/>
              <a:gd name="connsiteY138" fmla="*/ 2308485 h 3732558"/>
              <a:gd name="connsiteX139" fmla="*/ 2413416 w 4047344"/>
              <a:gd name="connsiteY139" fmla="*/ 2338465 h 3732558"/>
              <a:gd name="connsiteX140" fmla="*/ 2338465 w 4047344"/>
              <a:gd name="connsiteY140" fmla="*/ 2383436 h 3732558"/>
              <a:gd name="connsiteX141" fmla="*/ 2293495 w 4047344"/>
              <a:gd name="connsiteY141" fmla="*/ 2428406 h 3732558"/>
              <a:gd name="connsiteX142" fmla="*/ 2248524 w 4047344"/>
              <a:gd name="connsiteY142" fmla="*/ 2938072 h 3732558"/>
              <a:gd name="connsiteX143" fmla="*/ 2218544 w 4047344"/>
              <a:gd name="connsiteY143" fmla="*/ 3087973 h 3732558"/>
              <a:gd name="connsiteX144" fmla="*/ 2233534 w 4047344"/>
              <a:gd name="connsiteY144" fmla="*/ 3342806 h 3732558"/>
              <a:gd name="connsiteX145" fmla="*/ 2248524 w 4047344"/>
              <a:gd name="connsiteY145" fmla="*/ 3402767 h 3732558"/>
              <a:gd name="connsiteX146" fmla="*/ 2278505 w 4047344"/>
              <a:gd name="connsiteY146" fmla="*/ 3447737 h 3732558"/>
              <a:gd name="connsiteX147" fmla="*/ 2293495 w 4047344"/>
              <a:gd name="connsiteY147" fmla="*/ 3492708 h 3732558"/>
              <a:gd name="connsiteX148" fmla="*/ 2308485 w 4047344"/>
              <a:gd name="connsiteY148" fmla="*/ 3552669 h 3732558"/>
              <a:gd name="connsiteX149" fmla="*/ 2308485 w 4047344"/>
              <a:gd name="connsiteY149" fmla="*/ 3492708 h 373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047344" h="3732558">
                <a:moveTo>
                  <a:pt x="2218544" y="3477718"/>
                </a:moveTo>
                <a:cubicBezTo>
                  <a:pt x="2083633" y="3492708"/>
                  <a:pt x="1947578" y="3499625"/>
                  <a:pt x="1813810" y="3522688"/>
                </a:cubicBezTo>
                <a:cubicBezTo>
                  <a:pt x="1799882" y="3525089"/>
                  <a:pt x="1790150" y="3540028"/>
                  <a:pt x="1783829" y="3552669"/>
                </a:cubicBezTo>
                <a:cubicBezTo>
                  <a:pt x="1769696" y="3580935"/>
                  <a:pt x="1753849" y="3642610"/>
                  <a:pt x="1753849" y="3642610"/>
                </a:cubicBezTo>
                <a:cubicBezTo>
                  <a:pt x="1778833" y="3717561"/>
                  <a:pt x="1753849" y="3682583"/>
                  <a:pt x="1858780" y="3717560"/>
                </a:cubicBezTo>
                <a:lnTo>
                  <a:pt x="1903751" y="3732551"/>
                </a:lnTo>
                <a:cubicBezTo>
                  <a:pt x="1925748" y="3731176"/>
                  <a:pt x="2113683" y="3740010"/>
                  <a:pt x="2188564" y="3702570"/>
                </a:cubicBezTo>
                <a:cubicBezTo>
                  <a:pt x="2204678" y="3694513"/>
                  <a:pt x="2217071" y="3679907"/>
                  <a:pt x="2233534" y="3672590"/>
                </a:cubicBezTo>
                <a:cubicBezTo>
                  <a:pt x="2262412" y="3659755"/>
                  <a:pt x="2323475" y="3642610"/>
                  <a:pt x="2323475" y="3642610"/>
                </a:cubicBezTo>
                <a:cubicBezTo>
                  <a:pt x="2328472" y="3627620"/>
                  <a:pt x="2338465" y="3613440"/>
                  <a:pt x="2338465" y="3597639"/>
                </a:cubicBezTo>
                <a:cubicBezTo>
                  <a:pt x="2338465" y="3567245"/>
                  <a:pt x="2337067" y="3534883"/>
                  <a:pt x="2323475" y="3507698"/>
                </a:cubicBezTo>
                <a:cubicBezTo>
                  <a:pt x="2311851" y="3484451"/>
                  <a:pt x="2254818" y="3469822"/>
                  <a:pt x="2233534" y="3462728"/>
                </a:cubicBezTo>
                <a:cubicBezTo>
                  <a:pt x="2178570" y="3467725"/>
                  <a:pt x="2123278" y="3469913"/>
                  <a:pt x="2068642" y="3477718"/>
                </a:cubicBezTo>
                <a:cubicBezTo>
                  <a:pt x="2053000" y="3479953"/>
                  <a:pt x="2038865" y="3488367"/>
                  <a:pt x="2023672" y="3492708"/>
                </a:cubicBezTo>
                <a:cubicBezTo>
                  <a:pt x="2003863" y="3498368"/>
                  <a:pt x="1983856" y="3503381"/>
                  <a:pt x="1963711" y="3507698"/>
                </a:cubicBezTo>
                <a:cubicBezTo>
                  <a:pt x="1778472" y="3547392"/>
                  <a:pt x="1868305" y="3519512"/>
                  <a:pt x="1768839" y="3552669"/>
                </a:cubicBezTo>
                <a:cubicBezTo>
                  <a:pt x="1773836" y="3522689"/>
                  <a:pt x="1777461" y="3492447"/>
                  <a:pt x="1783829" y="3462728"/>
                </a:cubicBezTo>
                <a:cubicBezTo>
                  <a:pt x="1792463" y="3422438"/>
                  <a:pt x="1813810" y="3342806"/>
                  <a:pt x="1813810" y="3342806"/>
                </a:cubicBezTo>
                <a:cubicBezTo>
                  <a:pt x="1818807" y="3197901"/>
                  <a:pt x="1820974" y="3052871"/>
                  <a:pt x="1828800" y="2908092"/>
                </a:cubicBezTo>
                <a:cubicBezTo>
                  <a:pt x="1830974" y="2867866"/>
                  <a:pt x="1839083" y="2828179"/>
                  <a:pt x="1843790" y="2788170"/>
                </a:cubicBezTo>
                <a:cubicBezTo>
                  <a:pt x="1849077" y="2743233"/>
                  <a:pt x="1853783" y="2698229"/>
                  <a:pt x="1858780" y="2653259"/>
                </a:cubicBezTo>
                <a:cubicBezTo>
                  <a:pt x="1853783" y="2593298"/>
                  <a:pt x="1851742" y="2533018"/>
                  <a:pt x="1843790" y="2473377"/>
                </a:cubicBezTo>
                <a:cubicBezTo>
                  <a:pt x="1841702" y="2457714"/>
                  <a:pt x="1833141" y="2443599"/>
                  <a:pt x="1828800" y="2428406"/>
                </a:cubicBezTo>
                <a:cubicBezTo>
                  <a:pt x="1780119" y="2258021"/>
                  <a:pt x="1853689" y="2483134"/>
                  <a:pt x="1783829" y="2308485"/>
                </a:cubicBezTo>
                <a:lnTo>
                  <a:pt x="1738859" y="2173573"/>
                </a:lnTo>
                <a:cubicBezTo>
                  <a:pt x="1707656" y="2079963"/>
                  <a:pt x="1637725" y="2078510"/>
                  <a:pt x="1573967" y="2038662"/>
                </a:cubicBezTo>
                <a:cubicBezTo>
                  <a:pt x="1488199" y="1985058"/>
                  <a:pt x="1543010" y="2005982"/>
                  <a:pt x="1469036" y="1963711"/>
                </a:cubicBezTo>
                <a:cubicBezTo>
                  <a:pt x="1449634" y="1952624"/>
                  <a:pt x="1428237" y="1945228"/>
                  <a:pt x="1409075" y="1933731"/>
                </a:cubicBezTo>
                <a:cubicBezTo>
                  <a:pt x="1280213" y="1856414"/>
                  <a:pt x="1364619" y="1888932"/>
                  <a:pt x="1274164" y="1858780"/>
                </a:cubicBezTo>
                <a:cubicBezTo>
                  <a:pt x="1167340" y="1751959"/>
                  <a:pt x="1288570" y="1867307"/>
                  <a:pt x="1184223" y="1783829"/>
                </a:cubicBezTo>
                <a:cubicBezTo>
                  <a:pt x="1173187" y="1775000"/>
                  <a:pt x="1165099" y="1762897"/>
                  <a:pt x="1154242" y="1753849"/>
                </a:cubicBezTo>
                <a:cubicBezTo>
                  <a:pt x="1135049" y="1737855"/>
                  <a:pt x="1114269" y="1723868"/>
                  <a:pt x="1094282" y="1708878"/>
                </a:cubicBezTo>
                <a:cubicBezTo>
                  <a:pt x="1089285" y="1693888"/>
                  <a:pt x="1087422" y="1677457"/>
                  <a:pt x="1079292" y="1663908"/>
                </a:cubicBezTo>
                <a:cubicBezTo>
                  <a:pt x="995639" y="1524490"/>
                  <a:pt x="1109329" y="1768954"/>
                  <a:pt x="1019331" y="1588957"/>
                </a:cubicBezTo>
                <a:cubicBezTo>
                  <a:pt x="1012265" y="1574824"/>
                  <a:pt x="1010565" y="1558510"/>
                  <a:pt x="1004341" y="1543987"/>
                </a:cubicBezTo>
                <a:cubicBezTo>
                  <a:pt x="995538" y="1523448"/>
                  <a:pt x="983163" y="1504565"/>
                  <a:pt x="974360" y="1484026"/>
                </a:cubicBezTo>
                <a:cubicBezTo>
                  <a:pt x="968136" y="1469502"/>
                  <a:pt x="967044" y="1452868"/>
                  <a:pt x="959370" y="1439055"/>
                </a:cubicBezTo>
                <a:cubicBezTo>
                  <a:pt x="941872" y="1407557"/>
                  <a:pt x="919397" y="1379094"/>
                  <a:pt x="899410" y="1349114"/>
                </a:cubicBezTo>
                <a:cubicBezTo>
                  <a:pt x="890645" y="1335967"/>
                  <a:pt x="890643" y="1318667"/>
                  <a:pt x="884419" y="1304144"/>
                </a:cubicBezTo>
                <a:cubicBezTo>
                  <a:pt x="875616" y="1283605"/>
                  <a:pt x="863241" y="1264722"/>
                  <a:pt x="854439" y="1244183"/>
                </a:cubicBezTo>
                <a:cubicBezTo>
                  <a:pt x="844718" y="1221500"/>
                  <a:pt x="827917" y="1159999"/>
                  <a:pt x="824459" y="1139252"/>
                </a:cubicBezTo>
                <a:cubicBezTo>
                  <a:pt x="817836" y="1099515"/>
                  <a:pt x="817910" y="1058721"/>
                  <a:pt x="809469" y="1019331"/>
                </a:cubicBezTo>
                <a:cubicBezTo>
                  <a:pt x="802847" y="988430"/>
                  <a:pt x="789482" y="959370"/>
                  <a:pt x="779488" y="929390"/>
                </a:cubicBezTo>
                <a:lnTo>
                  <a:pt x="764498" y="884419"/>
                </a:lnTo>
                <a:cubicBezTo>
                  <a:pt x="759501" y="869429"/>
                  <a:pt x="758273" y="852596"/>
                  <a:pt x="749508" y="839449"/>
                </a:cubicBezTo>
                <a:lnTo>
                  <a:pt x="689547" y="749508"/>
                </a:lnTo>
                <a:cubicBezTo>
                  <a:pt x="674524" y="704437"/>
                  <a:pt x="676865" y="698312"/>
                  <a:pt x="644577" y="659567"/>
                </a:cubicBezTo>
                <a:cubicBezTo>
                  <a:pt x="631005" y="643281"/>
                  <a:pt x="613178" y="630882"/>
                  <a:pt x="599606" y="614596"/>
                </a:cubicBezTo>
                <a:cubicBezTo>
                  <a:pt x="565042" y="573119"/>
                  <a:pt x="573922" y="557499"/>
                  <a:pt x="524656" y="524655"/>
                </a:cubicBezTo>
                <a:cubicBezTo>
                  <a:pt x="511509" y="515890"/>
                  <a:pt x="494675" y="514662"/>
                  <a:pt x="479685" y="509665"/>
                </a:cubicBezTo>
                <a:cubicBezTo>
                  <a:pt x="469692" y="494675"/>
                  <a:pt x="463773" y="475949"/>
                  <a:pt x="449705" y="464695"/>
                </a:cubicBezTo>
                <a:cubicBezTo>
                  <a:pt x="437366" y="454824"/>
                  <a:pt x="418283" y="457835"/>
                  <a:pt x="404734" y="449705"/>
                </a:cubicBezTo>
                <a:cubicBezTo>
                  <a:pt x="392615" y="442434"/>
                  <a:pt x="384747" y="429718"/>
                  <a:pt x="374754" y="419724"/>
                </a:cubicBezTo>
                <a:cubicBezTo>
                  <a:pt x="335753" y="302720"/>
                  <a:pt x="399645" y="472051"/>
                  <a:pt x="284813" y="299803"/>
                </a:cubicBezTo>
                <a:cubicBezTo>
                  <a:pt x="246068" y="241686"/>
                  <a:pt x="260530" y="271924"/>
                  <a:pt x="239842" y="209862"/>
                </a:cubicBezTo>
                <a:cubicBezTo>
                  <a:pt x="251310" y="163992"/>
                  <a:pt x="250307" y="139437"/>
                  <a:pt x="284813" y="104931"/>
                </a:cubicBezTo>
                <a:cubicBezTo>
                  <a:pt x="301105" y="88639"/>
                  <a:pt x="349376" y="60955"/>
                  <a:pt x="374754" y="59960"/>
                </a:cubicBezTo>
                <a:cubicBezTo>
                  <a:pt x="614464" y="50559"/>
                  <a:pt x="854439" y="49967"/>
                  <a:pt x="1094282" y="44970"/>
                </a:cubicBezTo>
                <a:cubicBezTo>
                  <a:pt x="1169199" y="35605"/>
                  <a:pt x="1292331" y="19212"/>
                  <a:pt x="1364105" y="14990"/>
                </a:cubicBezTo>
                <a:cubicBezTo>
                  <a:pt x="1483923" y="7942"/>
                  <a:pt x="1603948" y="4997"/>
                  <a:pt x="1723869" y="0"/>
                </a:cubicBezTo>
                <a:cubicBezTo>
                  <a:pt x="2043659" y="4997"/>
                  <a:pt x="2363646" y="2698"/>
                  <a:pt x="2683239" y="14990"/>
                </a:cubicBezTo>
                <a:cubicBezTo>
                  <a:pt x="2753851" y="17706"/>
                  <a:pt x="2823147" y="34977"/>
                  <a:pt x="2893101" y="44970"/>
                </a:cubicBezTo>
                <a:lnTo>
                  <a:pt x="2998033" y="59960"/>
                </a:lnTo>
                <a:cubicBezTo>
                  <a:pt x="3094693" y="92182"/>
                  <a:pt x="3002199" y="64839"/>
                  <a:pt x="3177915" y="89941"/>
                </a:cubicBezTo>
                <a:cubicBezTo>
                  <a:pt x="3316762" y="109776"/>
                  <a:pt x="3192815" y="98101"/>
                  <a:pt x="3312826" y="119921"/>
                </a:cubicBezTo>
                <a:cubicBezTo>
                  <a:pt x="3347588" y="126241"/>
                  <a:pt x="3382780" y="129914"/>
                  <a:pt x="3417757" y="134911"/>
                </a:cubicBezTo>
                <a:cubicBezTo>
                  <a:pt x="3432747" y="139908"/>
                  <a:pt x="3447484" y="145743"/>
                  <a:pt x="3462728" y="149901"/>
                </a:cubicBezTo>
                <a:cubicBezTo>
                  <a:pt x="3547263" y="172956"/>
                  <a:pt x="3658800" y="190673"/>
                  <a:pt x="3732551" y="239842"/>
                </a:cubicBezTo>
                <a:cubicBezTo>
                  <a:pt x="3818971" y="297457"/>
                  <a:pt x="3735606" y="247577"/>
                  <a:pt x="3822492" y="284813"/>
                </a:cubicBezTo>
                <a:cubicBezTo>
                  <a:pt x="3952156" y="340383"/>
                  <a:pt x="3821957" y="294629"/>
                  <a:pt x="3927423" y="329783"/>
                </a:cubicBezTo>
                <a:cubicBezTo>
                  <a:pt x="3942413" y="339777"/>
                  <a:pt x="3956279" y="351707"/>
                  <a:pt x="3972393" y="359764"/>
                </a:cubicBezTo>
                <a:cubicBezTo>
                  <a:pt x="3986526" y="366831"/>
                  <a:pt x="4005025" y="364883"/>
                  <a:pt x="4017364" y="374754"/>
                </a:cubicBezTo>
                <a:cubicBezTo>
                  <a:pt x="4031432" y="386008"/>
                  <a:pt x="4037351" y="404734"/>
                  <a:pt x="4047344" y="419724"/>
                </a:cubicBezTo>
                <a:cubicBezTo>
                  <a:pt x="4037351" y="444708"/>
                  <a:pt x="4034590" y="474004"/>
                  <a:pt x="4017364" y="494675"/>
                </a:cubicBezTo>
                <a:cubicBezTo>
                  <a:pt x="4007248" y="506814"/>
                  <a:pt x="3987818" y="506237"/>
                  <a:pt x="3972393" y="509665"/>
                </a:cubicBezTo>
                <a:cubicBezTo>
                  <a:pt x="3942723" y="516258"/>
                  <a:pt x="3912356" y="519218"/>
                  <a:pt x="3882452" y="524655"/>
                </a:cubicBezTo>
                <a:cubicBezTo>
                  <a:pt x="3857384" y="529213"/>
                  <a:pt x="3832485" y="534649"/>
                  <a:pt x="3807501" y="539646"/>
                </a:cubicBezTo>
                <a:lnTo>
                  <a:pt x="3043003" y="524655"/>
                </a:lnTo>
                <a:cubicBezTo>
                  <a:pt x="3007692" y="523437"/>
                  <a:pt x="2973320" y="512096"/>
                  <a:pt x="2938072" y="509665"/>
                </a:cubicBezTo>
                <a:cubicBezTo>
                  <a:pt x="2828291" y="502094"/>
                  <a:pt x="2718216" y="499672"/>
                  <a:pt x="2608288" y="494675"/>
                </a:cubicBezTo>
                <a:cubicBezTo>
                  <a:pt x="2429562" y="464888"/>
                  <a:pt x="2613442" y="493518"/>
                  <a:pt x="2368446" y="464695"/>
                </a:cubicBezTo>
                <a:cubicBezTo>
                  <a:pt x="2333356" y="460567"/>
                  <a:pt x="2298725" y="452639"/>
                  <a:pt x="2263515" y="449705"/>
                </a:cubicBezTo>
                <a:cubicBezTo>
                  <a:pt x="2178718" y="442638"/>
                  <a:pt x="2093523" y="441240"/>
                  <a:pt x="2008682" y="434714"/>
                </a:cubicBezTo>
                <a:cubicBezTo>
                  <a:pt x="1963568" y="431244"/>
                  <a:pt x="1918902" y="422948"/>
                  <a:pt x="1873770" y="419724"/>
                </a:cubicBezTo>
                <a:cubicBezTo>
                  <a:pt x="1778943" y="412951"/>
                  <a:pt x="1683841" y="410664"/>
                  <a:pt x="1588957" y="404734"/>
                </a:cubicBezTo>
                <a:cubicBezTo>
                  <a:pt x="1523935" y="400670"/>
                  <a:pt x="1459206" y="391659"/>
                  <a:pt x="1394085" y="389744"/>
                </a:cubicBezTo>
                <a:cubicBezTo>
                  <a:pt x="1119339" y="381663"/>
                  <a:pt x="844446" y="379751"/>
                  <a:pt x="569626" y="374754"/>
                </a:cubicBezTo>
                <a:cubicBezTo>
                  <a:pt x="522846" y="369556"/>
                  <a:pt x="383266" y="355470"/>
                  <a:pt x="329783" y="344773"/>
                </a:cubicBezTo>
                <a:cubicBezTo>
                  <a:pt x="223897" y="323595"/>
                  <a:pt x="347929" y="339107"/>
                  <a:pt x="239842" y="299803"/>
                </a:cubicBezTo>
                <a:cubicBezTo>
                  <a:pt x="157747" y="269951"/>
                  <a:pt x="121651" y="274004"/>
                  <a:pt x="44970" y="254833"/>
                </a:cubicBezTo>
                <a:cubicBezTo>
                  <a:pt x="29641" y="251001"/>
                  <a:pt x="14990" y="244839"/>
                  <a:pt x="0" y="239842"/>
                </a:cubicBezTo>
                <a:cubicBezTo>
                  <a:pt x="9993" y="224852"/>
                  <a:pt x="14338" y="203810"/>
                  <a:pt x="29980" y="194872"/>
                </a:cubicBezTo>
                <a:cubicBezTo>
                  <a:pt x="52102" y="182231"/>
                  <a:pt x="79579" y="182417"/>
                  <a:pt x="104931" y="179882"/>
                </a:cubicBezTo>
                <a:cubicBezTo>
                  <a:pt x="179675" y="172408"/>
                  <a:pt x="254796" y="169303"/>
                  <a:pt x="329783" y="164892"/>
                </a:cubicBezTo>
                <a:lnTo>
                  <a:pt x="614597" y="149901"/>
                </a:lnTo>
                <a:cubicBezTo>
                  <a:pt x="633807" y="145099"/>
                  <a:pt x="698024" y="130673"/>
                  <a:pt x="719528" y="119921"/>
                </a:cubicBezTo>
                <a:cubicBezTo>
                  <a:pt x="735642" y="111864"/>
                  <a:pt x="746519" y="91089"/>
                  <a:pt x="764498" y="89941"/>
                </a:cubicBezTo>
                <a:cubicBezTo>
                  <a:pt x="983964" y="75933"/>
                  <a:pt x="1204209" y="79948"/>
                  <a:pt x="1424065" y="74951"/>
                </a:cubicBezTo>
                <a:lnTo>
                  <a:pt x="2713219" y="89941"/>
                </a:lnTo>
                <a:cubicBezTo>
                  <a:pt x="2738691" y="90501"/>
                  <a:pt x="2762988" y="101057"/>
                  <a:pt x="2788170" y="104931"/>
                </a:cubicBezTo>
                <a:cubicBezTo>
                  <a:pt x="2827987" y="111057"/>
                  <a:pt x="2868160" y="114597"/>
                  <a:pt x="2908092" y="119921"/>
                </a:cubicBezTo>
                <a:cubicBezTo>
                  <a:pt x="3110975" y="146972"/>
                  <a:pt x="2919793" y="122425"/>
                  <a:pt x="3102964" y="149901"/>
                </a:cubicBezTo>
                <a:cubicBezTo>
                  <a:pt x="3129730" y="153916"/>
                  <a:pt x="3334817" y="181282"/>
                  <a:pt x="3402767" y="194872"/>
                </a:cubicBezTo>
                <a:cubicBezTo>
                  <a:pt x="3422969" y="198912"/>
                  <a:pt x="3442616" y="205393"/>
                  <a:pt x="3462728" y="209862"/>
                </a:cubicBezTo>
                <a:cubicBezTo>
                  <a:pt x="3487600" y="215389"/>
                  <a:pt x="3512807" y="219325"/>
                  <a:pt x="3537679" y="224852"/>
                </a:cubicBezTo>
                <a:cubicBezTo>
                  <a:pt x="3557790" y="229321"/>
                  <a:pt x="3577528" y="235373"/>
                  <a:pt x="3597639" y="239842"/>
                </a:cubicBezTo>
                <a:cubicBezTo>
                  <a:pt x="3622511" y="245369"/>
                  <a:pt x="3647872" y="248653"/>
                  <a:pt x="3672590" y="254833"/>
                </a:cubicBezTo>
                <a:cubicBezTo>
                  <a:pt x="3779339" y="281521"/>
                  <a:pt x="3641155" y="258524"/>
                  <a:pt x="3792511" y="299803"/>
                </a:cubicBezTo>
                <a:cubicBezTo>
                  <a:pt x="4082721" y="378950"/>
                  <a:pt x="3757605" y="273178"/>
                  <a:pt x="3927423" y="329783"/>
                </a:cubicBezTo>
                <a:cubicBezTo>
                  <a:pt x="3937416" y="339777"/>
                  <a:pt x="3945284" y="352493"/>
                  <a:pt x="3957403" y="359764"/>
                </a:cubicBezTo>
                <a:cubicBezTo>
                  <a:pt x="3970952" y="367894"/>
                  <a:pt x="3990035" y="364883"/>
                  <a:pt x="4002374" y="374754"/>
                </a:cubicBezTo>
                <a:cubicBezTo>
                  <a:pt x="4016442" y="386008"/>
                  <a:pt x="4022361" y="404734"/>
                  <a:pt x="4032354" y="419724"/>
                </a:cubicBezTo>
                <a:cubicBezTo>
                  <a:pt x="4027357" y="464695"/>
                  <a:pt x="4029269" y="510983"/>
                  <a:pt x="4017364" y="554636"/>
                </a:cubicBezTo>
                <a:cubicBezTo>
                  <a:pt x="4013645" y="568271"/>
                  <a:pt x="3995223" y="572857"/>
                  <a:pt x="3987383" y="584616"/>
                </a:cubicBezTo>
                <a:cubicBezTo>
                  <a:pt x="3974988" y="603209"/>
                  <a:pt x="3970391" y="626393"/>
                  <a:pt x="3957403" y="644577"/>
                </a:cubicBezTo>
                <a:cubicBezTo>
                  <a:pt x="3945081" y="661827"/>
                  <a:pt x="3929167" y="676532"/>
                  <a:pt x="3912433" y="689547"/>
                </a:cubicBezTo>
                <a:cubicBezTo>
                  <a:pt x="3835116" y="749683"/>
                  <a:pt x="3845374" y="741881"/>
                  <a:pt x="3777521" y="764498"/>
                </a:cubicBezTo>
                <a:cubicBezTo>
                  <a:pt x="3712564" y="809469"/>
                  <a:pt x="3653314" y="864078"/>
                  <a:pt x="3582649" y="899410"/>
                </a:cubicBezTo>
                <a:cubicBezTo>
                  <a:pt x="3562662" y="909403"/>
                  <a:pt x="3542090" y="918303"/>
                  <a:pt x="3522688" y="929390"/>
                </a:cubicBezTo>
                <a:cubicBezTo>
                  <a:pt x="3448702" y="971667"/>
                  <a:pt x="3503541" y="950726"/>
                  <a:pt x="3417757" y="1004341"/>
                </a:cubicBezTo>
                <a:cubicBezTo>
                  <a:pt x="3398808" y="1016184"/>
                  <a:pt x="3376390" y="1021926"/>
                  <a:pt x="3357797" y="1034321"/>
                </a:cubicBezTo>
                <a:cubicBezTo>
                  <a:pt x="3346038" y="1042160"/>
                  <a:pt x="3338673" y="1055253"/>
                  <a:pt x="3327816" y="1064301"/>
                </a:cubicBezTo>
                <a:cubicBezTo>
                  <a:pt x="3308623" y="1080295"/>
                  <a:pt x="3288186" y="1094751"/>
                  <a:pt x="3267856" y="1109272"/>
                </a:cubicBezTo>
                <a:cubicBezTo>
                  <a:pt x="3238060" y="1130555"/>
                  <a:pt x="3187426" y="1159721"/>
                  <a:pt x="3162924" y="1184223"/>
                </a:cubicBezTo>
                <a:cubicBezTo>
                  <a:pt x="3145258" y="1201889"/>
                  <a:pt x="3133948" y="1224990"/>
                  <a:pt x="3117954" y="1244183"/>
                </a:cubicBezTo>
                <a:cubicBezTo>
                  <a:pt x="3046753" y="1329626"/>
                  <a:pt x="3132122" y="1207945"/>
                  <a:pt x="3057993" y="1319134"/>
                </a:cubicBezTo>
                <a:cubicBezTo>
                  <a:pt x="3022316" y="1426167"/>
                  <a:pt x="3045542" y="1382780"/>
                  <a:pt x="2998033" y="1454046"/>
                </a:cubicBezTo>
                <a:cubicBezTo>
                  <a:pt x="2982832" y="1514844"/>
                  <a:pt x="2969194" y="1587817"/>
                  <a:pt x="2923082" y="1633928"/>
                </a:cubicBezTo>
                <a:lnTo>
                  <a:pt x="2893101" y="1663908"/>
                </a:lnTo>
                <a:cubicBezTo>
                  <a:pt x="2883108" y="1683895"/>
                  <a:pt x="2870967" y="1702946"/>
                  <a:pt x="2863121" y="1723869"/>
                </a:cubicBezTo>
                <a:cubicBezTo>
                  <a:pt x="2855887" y="1743159"/>
                  <a:pt x="2853791" y="1764020"/>
                  <a:pt x="2848131" y="1783829"/>
                </a:cubicBezTo>
                <a:cubicBezTo>
                  <a:pt x="2843790" y="1799022"/>
                  <a:pt x="2837482" y="1813607"/>
                  <a:pt x="2833141" y="1828800"/>
                </a:cubicBezTo>
                <a:cubicBezTo>
                  <a:pt x="2822272" y="1866842"/>
                  <a:pt x="2818566" y="1897784"/>
                  <a:pt x="2803160" y="1933731"/>
                </a:cubicBezTo>
                <a:cubicBezTo>
                  <a:pt x="2794357" y="1954270"/>
                  <a:pt x="2781982" y="1973153"/>
                  <a:pt x="2773180" y="1993692"/>
                </a:cubicBezTo>
                <a:cubicBezTo>
                  <a:pt x="2725690" y="2104504"/>
                  <a:pt x="2815085" y="1953320"/>
                  <a:pt x="2698229" y="2128603"/>
                </a:cubicBezTo>
                <a:cubicBezTo>
                  <a:pt x="2688236" y="2143593"/>
                  <a:pt x="2685340" y="2167876"/>
                  <a:pt x="2668249" y="2173573"/>
                </a:cubicBezTo>
                <a:lnTo>
                  <a:pt x="2623279" y="2188564"/>
                </a:lnTo>
                <a:cubicBezTo>
                  <a:pt x="2608289" y="2203554"/>
                  <a:pt x="2594404" y="2219738"/>
                  <a:pt x="2578308" y="2233534"/>
                </a:cubicBezTo>
                <a:cubicBezTo>
                  <a:pt x="2562221" y="2247323"/>
                  <a:pt x="2497105" y="2294926"/>
                  <a:pt x="2473377" y="2308485"/>
                </a:cubicBezTo>
                <a:cubicBezTo>
                  <a:pt x="2453975" y="2319572"/>
                  <a:pt x="2433403" y="2328472"/>
                  <a:pt x="2413416" y="2338465"/>
                </a:cubicBezTo>
                <a:cubicBezTo>
                  <a:pt x="2320054" y="2431830"/>
                  <a:pt x="2455215" y="2305603"/>
                  <a:pt x="2338465" y="2383436"/>
                </a:cubicBezTo>
                <a:cubicBezTo>
                  <a:pt x="2320826" y="2395195"/>
                  <a:pt x="2308485" y="2413416"/>
                  <a:pt x="2293495" y="2428406"/>
                </a:cubicBezTo>
                <a:cubicBezTo>
                  <a:pt x="2213473" y="2668474"/>
                  <a:pt x="2290209" y="2410066"/>
                  <a:pt x="2248524" y="2938072"/>
                </a:cubicBezTo>
                <a:cubicBezTo>
                  <a:pt x="2244514" y="2988870"/>
                  <a:pt x="2218544" y="3087973"/>
                  <a:pt x="2218544" y="3087973"/>
                </a:cubicBezTo>
                <a:cubicBezTo>
                  <a:pt x="2223541" y="3172917"/>
                  <a:pt x="2225467" y="3258098"/>
                  <a:pt x="2233534" y="3342806"/>
                </a:cubicBezTo>
                <a:cubicBezTo>
                  <a:pt x="2235487" y="3363315"/>
                  <a:pt x="2240408" y="3383831"/>
                  <a:pt x="2248524" y="3402767"/>
                </a:cubicBezTo>
                <a:cubicBezTo>
                  <a:pt x="2255621" y="3419326"/>
                  <a:pt x="2268511" y="3432747"/>
                  <a:pt x="2278505" y="3447737"/>
                </a:cubicBezTo>
                <a:cubicBezTo>
                  <a:pt x="2283502" y="3462727"/>
                  <a:pt x="2289154" y="3477515"/>
                  <a:pt x="2293495" y="3492708"/>
                </a:cubicBezTo>
                <a:cubicBezTo>
                  <a:pt x="2299155" y="3512517"/>
                  <a:pt x="2287883" y="3552669"/>
                  <a:pt x="2308485" y="3552669"/>
                </a:cubicBezTo>
                <a:cubicBezTo>
                  <a:pt x="2328472" y="3552669"/>
                  <a:pt x="2308485" y="3512695"/>
                  <a:pt x="2308485" y="349270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0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9" t="25675" r="1915" b="38477"/>
          <a:stretch/>
        </p:blipFill>
        <p:spPr>
          <a:xfrm>
            <a:off x="0" y="1828800"/>
            <a:ext cx="9144000" cy="46626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0" y="6096000"/>
            <a:ext cx="2209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2 (No Border) 4"/>
          <p:cNvSpPr/>
          <p:nvPr/>
        </p:nvSpPr>
        <p:spPr>
          <a:xfrm>
            <a:off x="6477000" y="5786892"/>
            <a:ext cx="1371600" cy="309108"/>
          </a:xfrm>
          <a:prstGeom prst="callout2">
            <a:avLst>
              <a:gd name="adj1" fmla="val 48088"/>
              <a:gd name="adj2" fmla="val -1333"/>
              <a:gd name="adj3" fmla="val 48088"/>
              <a:gd name="adj4" fmla="val -15500"/>
              <a:gd name="adj5" fmla="val -461701"/>
              <a:gd name="adj6" fmla="val -403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India: 6.2sec</a:t>
            </a:r>
          </a:p>
          <a:p>
            <a:pPr algn="ctr"/>
            <a:r>
              <a:rPr lang="en-US" sz="1400" dirty="0" smtClean="0"/>
              <a:t>13% of Traffic</a:t>
            </a:r>
            <a:endParaRPr lang="en-US" sz="1400" dirty="0"/>
          </a:p>
        </p:txBody>
      </p:sp>
      <p:sp>
        <p:nvSpPr>
          <p:cNvPr id="7" name="Line Callout 2 (No Border) 6"/>
          <p:cNvSpPr/>
          <p:nvPr/>
        </p:nvSpPr>
        <p:spPr>
          <a:xfrm>
            <a:off x="762000" y="4724400"/>
            <a:ext cx="1371600" cy="309108"/>
          </a:xfrm>
          <a:prstGeom prst="callout2">
            <a:avLst>
              <a:gd name="adj1" fmla="val 48087"/>
              <a:gd name="adj2" fmla="val -1333"/>
              <a:gd name="adj3" fmla="val 48087"/>
              <a:gd name="adj4" fmla="val -16667"/>
              <a:gd name="adj5" fmla="val -329683"/>
              <a:gd name="adj6" fmla="val 631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USA: 2.9sec</a:t>
            </a:r>
          </a:p>
          <a:p>
            <a:pPr algn="ctr"/>
            <a:r>
              <a:rPr lang="en-US" sz="1400" dirty="0" smtClean="0"/>
              <a:t>30% of Traffic</a:t>
            </a:r>
            <a:endParaRPr lang="en-US" sz="1400" dirty="0"/>
          </a:p>
        </p:txBody>
      </p:sp>
      <p:sp>
        <p:nvSpPr>
          <p:cNvPr id="8" name="Line Callout 2 (No Border) 7"/>
          <p:cNvSpPr/>
          <p:nvPr/>
        </p:nvSpPr>
        <p:spPr>
          <a:xfrm>
            <a:off x="3886200" y="5562600"/>
            <a:ext cx="1600200" cy="309108"/>
          </a:xfrm>
          <a:prstGeom prst="callout2">
            <a:avLst>
              <a:gd name="adj1" fmla="val 48087"/>
              <a:gd name="adj2" fmla="val -1333"/>
              <a:gd name="adj3" fmla="val 48087"/>
              <a:gd name="adj4" fmla="val -16667"/>
              <a:gd name="adj5" fmla="val -349241"/>
              <a:gd name="adj6" fmla="val 750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Liberia: 21.3sec</a:t>
            </a:r>
          </a:p>
          <a:p>
            <a:pPr algn="ctr"/>
            <a:r>
              <a:rPr lang="en-US" sz="1400" dirty="0"/>
              <a:t>&lt;</a:t>
            </a:r>
            <a:r>
              <a:rPr lang="en-US" sz="1400" dirty="0" smtClean="0"/>
              <a:t>1% of Traffic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209703"/>
            <a:ext cx="6019800" cy="5635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Page Load Times by Country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434181"/>
            <a:ext cx="8991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Learners from all over the world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2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by Country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86487"/>
              </p:ext>
            </p:extLst>
          </p:nvPr>
        </p:nvGraphicFramePr>
        <p:xfrm>
          <a:off x="-135732" y="1379310"/>
          <a:ext cx="9306182" cy="547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18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14400" y="5943600"/>
            <a:ext cx="26670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Who is #4?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5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We Learned/Surprises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3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7N3G3_vkPL8/T5-T9M99DiI/AAAAAAAACNQ/2PCpsb0I58A/s320/20120501_capac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048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5TMlaTkqacY/T4d0RoFpItI/AAAAAAAACHc/Aqy2q87H6_U/s320/20120411_la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271" y="1774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6002x.blogspot.com – the new classroom</a:t>
            </a:r>
            <a:endParaRPr lang="en-US" sz="3200" b="1" dirty="0"/>
          </a:p>
        </p:txBody>
      </p:sp>
      <p:pic>
        <p:nvPicPr>
          <p:cNvPr id="1032" name="Picture 8" descr="http://4.bp.blogspot.com/-fhKZ1G0b1RE/T7OGanTuQgI/AAAAAAAACQI/I8ZHm-xMg94/s640/20120516_hors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6096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025" y="3726359"/>
            <a:ext cx="543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Matura MT Script Capitals" pitchFamily="66" charset="0"/>
              </a:rPr>
              <a:t>Where is this?</a:t>
            </a:r>
            <a:endParaRPr lang="en-US" sz="4400" b="1" dirty="0">
              <a:latin typeface="Matura MT Script Capital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2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Online Students Have Something in Common with Residential Ones…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7" y="2219325"/>
            <a:ext cx="8496300" cy="24193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757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Procrastination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6800" y="3424756"/>
            <a:ext cx="3624939" cy="2064163"/>
            <a:chOff x="3285375" y="3756555"/>
            <a:chExt cx="3624939" cy="2064163"/>
          </a:xfrm>
        </p:grpSpPr>
        <p:sp>
          <p:nvSpPr>
            <p:cNvPr id="3" name="Rectangle 2"/>
            <p:cNvSpPr/>
            <p:nvPr/>
          </p:nvSpPr>
          <p:spPr>
            <a:xfrm rot="2715794">
              <a:off x="4646874" y="2468257"/>
              <a:ext cx="926293" cy="3600586"/>
            </a:xfrm>
            <a:prstGeom prst="rect">
              <a:avLst/>
            </a:prstGeom>
            <a:solidFill>
              <a:srgbClr val="0288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8927849">
              <a:off x="3285375" y="3756555"/>
              <a:ext cx="926293" cy="2064163"/>
            </a:xfrm>
            <a:prstGeom prst="rect">
              <a:avLst/>
            </a:prstGeom>
            <a:solidFill>
              <a:srgbClr val="0288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edX</a:t>
            </a:r>
            <a:r>
              <a:rPr lang="en-US" dirty="0" smtClean="0"/>
              <a:t> Cult Symbol?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971800"/>
            <a:ext cx="4246418" cy="181588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/>
              <a:t>Real-time feedback is a game changer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We’re Learning More Every 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3963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Typeset vs. handwritten video comparison </a:t>
            </a:r>
          </a:p>
          <a:p>
            <a:r>
              <a:rPr lang="en-US" sz="1200" i="1" dirty="0"/>
              <a:t>b</a:t>
            </a:r>
            <a:r>
              <a:rPr lang="en-US" sz="1200" i="1" dirty="0" smtClean="0"/>
              <a:t>y </a:t>
            </a:r>
            <a:r>
              <a:rPr lang="en-US" sz="1200" i="1" dirty="0" err="1" smtClean="0"/>
              <a:t>Mydhili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Bayyapunedi</a:t>
            </a:r>
            <a:r>
              <a:rPr lang="en-US" sz="1200" i="1" dirty="0" smtClean="0"/>
              <a:t> and team, Microsoft</a:t>
            </a:r>
            <a:endParaRPr lang="en-US" sz="1200" i="1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90789"/>
              </p:ext>
            </p:extLst>
          </p:nvPr>
        </p:nvGraphicFramePr>
        <p:xfrm>
          <a:off x="17633" y="2340992"/>
          <a:ext cx="9143998" cy="337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"/>
          <a:stretch/>
        </p:blipFill>
        <p:spPr>
          <a:xfrm>
            <a:off x="6172200" y="4494186"/>
            <a:ext cx="2686646" cy="16780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7" y="1676400"/>
            <a:ext cx="2798519" cy="18656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43601" y="1870575"/>
            <a:ext cx="2877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6.002x students preferred handwritten videos to typeset PowerPoint slides by a 4:1 ratio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0571" y="4963861"/>
            <a:ext cx="2762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And they preferred typeset reference materials by more than 2:1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We Learned/Surprises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Discussion forum scales, and is huge learning tool</a:t>
            </a:r>
          </a:p>
          <a:p>
            <a:pPr lvl="1"/>
            <a:r>
              <a:rPr lang="en-US" sz="1800" dirty="0" smtClean="0"/>
              <a:t>Learning by teaching</a:t>
            </a:r>
          </a:p>
          <a:p>
            <a:pPr lvl="1"/>
            <a:r>
              <a:rPr lang="en-US" sz="1800" dirty="0" smtClean="0"/>
              <a:t>Forming communities</a:t>
            </a:r>
          </a:p>
          <a:p>
            <a:pPr lvl="1"/>
            <a:r>
              <a:rPr lang="en-US" sz="1800" dirty="0" smtClean="0"/>
              <a:t>Students want to continue in the same community (students want 6.004x next, which is natural follow-on to 6.002x)</a:t>
            </a:r>
          </a:p>
          <a:p>
            <a:pPr lvl="1"/>
            <a:r>
              <a:rPr lang="en-US" sz="1800" dirty="0" smtClean="0"/>
              <a:t>Students value education highly and extraordinarily grateful</a:t>
            </a:r>
          </a:p>
          <a:p>
            <a:r>
              <a:rPr lang="en-US" sz="2000" dirty="0" smtClean="0"/>
              <a:t>Online textbooks from publishers may not be as hard as we think </a:t>
            </a:r>
          </a:p>
          <a:p>
            <a:r>
              <a:rPr lang="en-US" sz="2000" dirty="0" smtClean="0"/>
              <a:t>Most MIT students watch lectures at 1.5X speed, and read transcription</a:t>
            </a:r>
          </a:p>
          <a:p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8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Online Learning can Reinvent </a:t>
            </a:r>
            <a:br>
              <a:rPr lang="en-US" sz="3600" b="1" dirty="0" smtClean="0"/>
            </a:br>
            <a:r>
              <a:rPr lang="en-US" sz="3600" b="1" dirty="0" smtClean="0"/>
              <a:t>Campus Education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Think about this: Online class is good as is. On-campus and instructors and TAs have 20-25 hours per week. Can be creative!</a:t>
            </a:r>
          </a:p>
          <a:p>
            <a:r>
              <a:rPr lang="en-US" sz="2800" dirty="0" smtClean="0"/>
              <a:t>Labs and field trips with students</a:t>
            </a:r>
          </a:p>
          <a:p>
            <a:r>
              <a:rPr lang="en-US" sz="2800" dirty="0" smtClean="0"/>
              <a:t>Group problem solving</a:t>
            </a:r>
          </a:p>
          <a:p>
            <a:r>
              <a:rPr lang="en-US" sz="2800" dirty="0" smtClean="0"/>
              <a:t>Project oriented classes</a:t>
            </a:r>
          </a:p>
          <a:p>
            <a:r>
              <a:rPr lang="en-US" sz="2800" dirty="0" smtClean="0"/>
              <a:t>Personalized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8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i="1" dirty="0"/>
              <a:t>“</a:t>
            </a:r>
            <a:r>
              <a:rPr lang="en-US" i="1" dirty="0" err="1"/>
              <a:t>MITx</a:t>
            </a:r>
            <a:r>
              <a:rPr lang="en-US" i="1" dirty="0"/>
              <a:t> may have saved our </a:t>
            </a:r>
            <a:r>
              <a:rPr lang="en-US" i="1" dirty="0" smtClean="0"/>
              <a:t>marriage.”</a:t>
            </a:r>
          </a:p>
          <a:p>
            <a:pPr marL="0" indent="0" algn="r">
              <a:buNone/>
            </a:pPr>
            <a:r>
              <a:rPr lang="en-US" sz="1400" dirty="0" smtClean="0"/>
              <a:t>-Mother of two, taking the course with her husband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i="1" dirty="0" smtClean="0"/>
              <a:t>“</a:t>
            </a:r>
            <a:r>
              <a:rPr lang="en-US" i="1" dirty="0" err="1" smtClean="0"/>
              <a:t>Awww</a:t>
            </a:r>
            <a:r>
              <a:rPr lang="en-US" i="1" dirty="0" smtClean="0"/>
              <a:t>, you guys are having </a:t>
            </a:r>
          </a:p>
          <a:p>
            <a:pPr marL="0" indent="0" algn="ctr">
              <a:buNone/>
            </a:pPr>
            <a:r>
              <a:rPr lang="en-US" i="1" dirty="0" smtClean="0"/>
              <a:t>a </a:t>
            </a:r>
            <a:r>
              <a:rPr lang="en-US" i="1" dirty="0" err="1" smtClean="0"/>
              <a:t>pset</a:t>
            </a:r>
            <a:r>
              <a:rPr lang="en-US" i="1" dirty="0" smtClean="0"/>
              <a:t> date!”</a:t>
            </a:r>
            <a:endParaRPr lang="en-US" i="1" dirty="0"/>
          </a:p>
          <a:p>
            <a:pPr marL="0" indent="0" algn="r">
              <a:buNone/>
            </a:pPr>
            <a:r>
              <a:rPr lang="en-US" sz="1400" dirty="0" smtClean="0"/>
              <a:t>-Her daughter, MIT ‘15, Course 6 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9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5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304800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Joint venture of Harvard and MIT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Open source platform</a:t>
            </a:r>
          </a:p>
          <a:p>
            <a:pPr marL="0" indent="0">
              <a:buNone/>
            </a:pPr>
            <a:r>
              <a:rPr lang="en-US" i="1" dirty="0" smtClean="0"/>
              <a:t>Portal for learning</a:t>
            </a:r>
          </a:p>
          <a:p>
            <a:pPr marL="0" indent="0">
              <a:buNone/>
            </a:pPr>
            <a:r>
              <a:rPr lang="en-US" i="1" dirty="0" smtClean="0"/>
              <a:t>Production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7407-5329-4E94-9839-8C442A41CB04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 descr="edX_Logo_Col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1981200" cy="19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411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Harvard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HarvardX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MIT  </a:t>
            </a:r>
            <a:r>
              <a:rPr lang="en-US" dirty="0" err="1" smtClean="0">
                <a:sym typeface="Wingdings" pitchFamily="2" charset="2"/>
              </a:rPr>
              <a:t>MITx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U3   U3x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962400" y="3961868"/>
            <a:ext cx="2173738" cy="1375408"/>
          </a:xfrm>
          <a:custGeom>
            <a:avLst/>
            <a:gdLst>
              <a:gd name="connsiteX0" fmla="*/ 1918741 w 2173738"/>
              <a:gd name="connsiteY0" fmla="*/ 0 h 1375408"/>
              <a:gd name="connsiteX1" fmla="*/ 1843790 w 2173738"/>
              <a:gd name="connsiteY1" fmla="*/ 29981 h 1375408"/>
              <a:gd name="connsiteX2" fmla="*/ 1723868 w 2173738"/>
              <a:gd name="connsiteY2" fmla="*/ 134912 h 1375408"/>
              <a:gd name="connsiteX3" fmla="*/ 1663908 w 2173738"/>
              <a:gd name="connsiteY3" fmla="*/ 224853 h 1375408"/>
              <a:gd name="connsiteX4" fmla="*/ 1633928 w 2173738"/>
              <a:gd name="connsiteY4" fmla="*/ 314794 h 1375408"/>
              <a:gd name="connsiteX5" fmla="*/ 1648918 w 2173738"/>
              <a:gd name="connsiteY5" fmla="*/ 389745 h 1375408"/>
              <a:gd name="connsiteX6" fmla="*/ 1678898 w 2173738"/>
              <a:gd name="connsiteY6" fmla="*/ 434715 h 1375408"/>
              <a:gd name="connsiteX7" fmla="*/ 1693888 w 2173738"/>
              <a:gd name="connsiteY7" fmla="*/ 479686 h 1375408"/>
              <a:gd name="connsiteX8" fmla="*/ 1678898 w 2173738"/>
              <a:gd name="connsiteY8" fmla="*/ 554636 h 1375408"/>
              <a:gd name="connsiteX9" fmla="*/ 1633928 w 2173738"/>
              <a:gd name="connsiteY9" fmla="*/ 569627 h 1375408"/>
              <a:gd name="connsiteX10" fmla="*/ 1573967 w 2173738"/>
              <a:gd name="connsiteY10" fmla="*/ 584617 h 1375408"/>
              <a:gd name="connsiteX11" fmla="*/ 1259173 w 2173738"/>
              <a:gd name="connsiteY11" fmla="*/ 629587 h 1375408"/>
              <a:gd name="connsiteX12" fmla="*/ 1064301 w 2173738"/>
              <a:gd name="connsiteY12" fmla="*/ 674558 h 1375408"/>
              <a:gd name="connsiteX13" fmla="*/ 0 w 2173738"/>
              <a:gd name="connsiteY13" fmla="*/ 704538 h 1375408"/>
              <a:gd name="connsiteX14" fmla="*/ 494675 w 2173738"/>
              <a:gd name="connsiteY14" fmla="*/ 674558 h 1375408"/>
              <a:gd name="connsiteX15" fmla="*/ 539646 w 2173738"/>
              <a:gd name="connsiteY15" fmla="*/ 659567 h 1375408"/>
              <a:gd name="connsiteX16" fmla="*/ 674557 w 2173738"/>
              <a:gd name="connsiteY16" fmla="*/ 644577 h 1375408"/>
              <a:gd name="connsiteX17" fmla="*/ 1079291 w 2173738"/>
              <a:gd name="connsiteY17" fmla="*/ 614597 h 1375408"/>
              <a:gd name="connsiteX18" fmla="*/ 1499016 w 2173738"/>
              <a:gd name="connsiteY18" fmla="*/ 629587 h 1375408"/>
              <a:gd name="connsiteX19" fmla="*/ 1543987 w 2173738"/>
              <a:gd name="connsiteY19" fmla="*/ 659567 h 1375408"/>
              <a:gd name="connsiteX20" fmla="*/ 1528996 w 2173738"/>
              <a:gd name="connsiteY20" fmla="*/ 854440 h 1375408"/>
              <a:gd name="connsiteX21" fmla="*/ 1499016 w 2173738"/>
              <a:gd name="connsiteY21" fmla="*/ 944381 h 1375408"/>
              <a:gd name="connsiteX22" fmla="*/ 1528996 w 2173738"/>
              <a:gd name="connsiteY22" fmla="*/ 1109272 h 1375408"/>
              <a:gd name="connsiteX23" fmla="*/ 1558977 w 2173738"/>
              <a:gd name="connsiteY23" fmla="*/ 1139253 h 1375408"/>
              <a:gd name="connsiteX24" fmla="*/ 1588957 w 2173738"/>
              <a:gd name="connsiteY24" fmla="*/ 1184223 h 1375408"/>
              <a:gd name="connsiteX25" fmla="*/ 1633928 w 2173738"/>
              <a:gd name="connsiteY25" fmla="*/ 1214204 h 1375408"/>
              <a:gd name="connsiteX26" fmla="*/ 1753849 w 2173738"/>
              <a:gd name="connsiteY26" fmla="*/ 1274164 h 1375408"/>
              <a:gd name="connsiteX27" fmla="*/ 1783829 w 2173738"/>
              <a:gd name="connsiteY27" fmla="*/ 1304145 h 1375408"/>
              <a:gd name="connsiteX28" fmla="*/ 1873770 w 2173738"/>
              <a:gd name="connsiteY28" fmla="*/ 1334125 h 1375408"/>
              <a:gd name="connsiteX29" fmla="*/ 1933731 w 2173738"/>
              <a:gd name="connsiteY29" fmla="*/ 1364105 h 1375408"/>
              <a:gd name="connsiteX30" fmla="*/ 2173573 w 2173738"/>
              <a:gd name="connsiteY30" fmla="*/ 1304145 h 137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73738" h="1375408">
                <a:moveTo>
                  <a:pt x="1918741" y="0"/>
                </a:moveTo>
                <a:cubicBezTo>
                  <a:pt x="1893757" y="9994"/>
                  <a:pt x="1867858" y="17947"/>
                  <a:pt x="1843790" y="29981"/>
                </a:cubicBezTo>
                <a:cubicBezTo>
                  <a:pt x="1794208" y="54772"/>
                  <a:pt x="1762946" y="95834"/>
                  <a:pt x="1723868" y="134912"/>
                </a:cubicBezTo>
                <a:cubicBezTo>
                  <a:pt x="1698390" y="160390"/>
                  <a:pt x="1675302" y="190670"/>
                  <a:pt x="1663908" y="224853"/>
                </a:cubicBezTo>
                <a:lnTo>
                  <a:pt x="1633928" y="314794"/>
                </a:lnTo>
                <a:cubicBezTo>
                  <a:pt x="1638925" y="339778"/>
                  <a:pt x="1639972" y="365889"/>
                  <a:pt x="1648918" y="389745"/>
                </a:cubicBezTo>
                <a:cubicBezTo>
                  <a:pt x="1655244" y="406614"/>
                  <a:pt x="1670841" y="418601"/>
                  <a:pt x="1678898" y="434715"/>
                </a:cubicBezTo>
                <a:cubicBezTo>
                  <a:pt x="1685964" y="448848"/>
                  <a:pt x="1688891" y="464696"/>
                  <a:pt x="1693888" y="479686"/>
                </a:cubicBezTo>
                <a:cubicBezTo>
                  <a:pt x="1688891" y="504669"/>
                  <a:pt x="1693031" y="533437"/>
                  <a:pt x="1678898" y="554636"/>
                </a:cubicBezTo>
                <a:cubicBezTo>
                  <a:pt x="1670133" y="567783"/>
                  <a:pt x="1649121" y="565286"/>
                  <a:pt x="1633928" y="569627"/>
                </a:cubicBezTo>
                <a:cubicBezTo>
                  <a:pt x="1614119" y="575287"/>
                  <a:pt x="1594341" y="581561"/>
                  <a:pt x="1573967" y="584617"/>
                </a:cubicBezTo>
                <a:cubicBezTo>
                  <a:pt x="1412251" y="608874"/>
                  <a:pt x="1380428" y="601605"/>
                  <a:pt x="1259173" y="629587"/>
                </a:cubicBezTo>
                <a:cubicBezTo>
                  <a:pt x="1249171" y="631895"/>
                  <a:pt x="1096403" y="672418"/>
                  <a:pt x="1064301" y="674558"/>
                </a:cubicBezTo>
                <a:cubicBezTo>
                  <a:pt x="818624" y="690937"/>
                  <a:pt x="154722" y="701175"/>
                  <a:pt x="0" y="704538"/>
                </a:cubicBezTo>
                <a:cubicBezTo>
                  <a:pt x="229454" y="658647"/>
                  <a:pt x="-45159" y="709387"/>
                  <a:pt x="494675" y="674558"/>
                </a:cubicBezTo>
                <a:cubicBezTo>
                  <a:pt x="510443" y="673541"/>
                  <a:pt x="524060" y="662165"/>
                  <a:pt x="539646" y="659567"/>
                </a:cubicBezTo>
                <a:cubicBezTo>
                  <a:pt x="584277" y="652128"/>
                  <a:pt x="629443" y="648047"/>
                  <a:pt x="674557" y="644577"/>
                </a:cubicBezTo>
                <a:cubicBezTo>
                  <a:pt x="1218703" y="602720"/>
                  <a:pt x="703568" y="652169"/>
                  <a:pt x="1079291" y="614597"/>
                </a:cubicBezTo>
                <a:cubicBezTo>
                  <a:pt x="1219199" y="619594"/>
                  <a:pt x="1359669" y="616102"/>
                  <a:pt x="1499016" y="629587"/>
                </a:cubicBezTo>
                <a:cubicBezTo>
                  <a:pt x="1516948" y="631322"/>
                  <a:pt x="1541606" y="641709"/>
                  <a:pt x="1543987" y="659567"/>
                </a:cubicBezTo>
                <a:cubicBezTo>
                  <a:pt x="1552597" y="724145"/>
                  <a:pt x="1539157" y="790088"/>
                  <a:pt x="1528996" y="854440"/>
                </a:cubicBezTo>
                <a:cubicBezTo>
                  <a:pt x="1524067" y="885655"/>
                  <a:pt x="1499016" y="944381"/>
                  <a:pt x="1499016" y="944381"/>
                </a:cubicBezTo>
                <a:cubicBezTo>
                  <a:pt x="1501082" y="960913"/>
                  <a:pt x="1507105" y="1072787"/>
                  <a:pt x="1528996" y="1109272"/>
                </a:cubicBezTo>
                <a:cubicBezTo>
                  <a:pt x="1536268" y="1121391"/>
                  <a:pt x="1550148" y="1128217"/>
                  <a:pt x="1558977" y="1139253"/>
                </a:cubicBezTo>
                <a:cubicBezTo>
                  <a:pt x="1570231" y="1153321"/>
                  <a:pt x="1576218" y="1171484"/>
                  <a:pt x="1588957" y="1184223"/>
                </a:cubicBezTo>
                <a:cubicBezTo>
                  <a:pt x="1601696" y="1196962"/>
                  <a:pt x="1618650" y="1204655"/>
                  <a:pt x="1633928" y="1214204"/>
                </a:cubicBezTo>
                <a:cubicBezTo>
                  <a:pt x="1714841" y="1264775"/>
                  <a:pt x="1685352" y="1251332"/>
                  <a:pt x="1753849" y="1274164"/>
                </a:cubicBezTo>
                <a:cubicBezTo>
                  <a:pt x="1763842" y="1284158"/>
                  <a:pt x="1771188" y="1297825"/>
                  <a:pt x="1783829" y="1304145"/>
                </a:cubicBezTo>
                <a:cubicBezTo>
                  <a:pt x="1812095" y="1318278"/>
                  <a:pt x="1845504" y="1319992"/>
                  <a:pt x="1873770" y="1334125"/>
                </a:cubicBezTo>
                <a:lnTo>
                  <a:pt x="1933731" y="1364105"/>
                </a:lnTo>
                <a:cubicBezTo>
                  <a:pt x="2188534" y="1348180"/>
                  <a:pt x="2173573" y="1429218"/>
                  <a:pt x="2173573" y="1304145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24850" cy="572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3285366" y="1836892"/>
            <a:ext cx="1077138" cy="3843717"/>
          </a:xfrm>
          <a:custGeom>
            <a:avLst/>
            <a:gdLst>
              <a:gd name="connsiteX0" fmla="*/ 267038 w 1077138"/>
              <a:gd name="connsiteY0" fmla="*/ 0 h 3843717"/>
              <a:gd name="connsiteX1" fmla="*/ 323682 w 1077138"/>
              <a:gd name="connsiteY1" fmla="*/ 258945 h 3843717"/>
              <a:gd name="connsiteX2" fmla="*/ 364142 w 1077138"/>
              <a:gd name="connsiteY2" fmla="*/ 323681 h 3843717"/>
              <a:gd name="connsiteX3" fmla="*/ 404602 w 1077138"/>
              <a:gd name="connsiteY3" fmla="*/ 347958 h 3843717"/>
              <a:gd name="connsiteX4" fmla="*/ 469338 w 1077138"/>
              <a:gd name="connsiteY4" fmla="*/ 307497 h 3843717"/>
              <a:gd name="connsiteX5" fmla="*/ 501707 w 1077138"/>
              <a:gd name="connsiteY5" fmla="*/ 202301 h 3843717"/>
              <a:gd name="connsiteX6" fmla="*/ 517891 w 1077138"/>
              <a:gd name="connsiteY6" fmla="*/ 105196 h 3843717"/>
              <a:gd name="connsiteX7" fmla="*/ 509799 w 1077138"/>
              <a:gd name="connsiteY7" fmla="*/ 8092 h 3843717"/>
              <a:gd name="connsiteX8" fmla="*/ 485522 w 1077138"/>
              <a:gd name="connsiteY8" fmla="*/ 80920 h 3843717"/>
              <a:gd name="connsiteX9" fmla="*/ 501707 w 1077138"/>
              <a:gd name="connsiteY9" fmla="*/ 48552 h 3843717"/>
              <a:gd name="connsiteX10" fmla="*/ 509799 w 1077138"/>
              <a:gd name="connsiteY10" fmla="*/ 24276 h 3843717"/>
              <a:gd name="connsiteX11" fmla="*/ 534075 w 1077138"/>
              <a:gd name="connsiteY11" fmla="*/ 40460 h 3843717"/>
              <a:gd name="connsiteX12" fmla="*/ 509799 w 1077138"/>
              <a:gd name="connsiteY12" fmla="*/ 24276 h 3843717"/>
              <a:gd name="connsiteX13" fmla="*/ 542167 w 1077138"/>
              <a:gd name="connsiteY13" fmla="*/ 145657 h 3843717"/>
              <a:gd name="connsiteX14" fmla="*/ 550259 w 1077138"/>
              <a:gd name="connsiteY14" fmla="*/ 186117 h 3843717"/>
              <a:gd name="connsiteX15" fmla="*/ 582627 w 1077138"/>
              <a:gd name="connsiteY15" fmla="*/ 291313 h 3843717"/>
              <a:gd name="connsiteX16" fmla="*/ 663547 w 1077138"/>
              <a:gd name="connsiteY16" fmla="*/ 323681 h 3843717"/>
              <a:gd name="connsiteX17" fmla="*/ 752560 w 1077138"/>
              <a:gd name="connsiteY17" fmla="*/ 299405 h 3843717"/>
              <a:gd name="connsiteX18" fmla="*/ 784928 w 1077138"/>
              <a:gd name="connsiteY18" fmla="*/ 250853 h 3843717"/>
              <a:gd name="connsiteX19" fmla="*/ 801112 w 1077138"/>
              <a:gd name="connsiteY19" fmla="*/ 186117 h 3843717"/>
              <a:gd name="connsiteX20" fmla="*/ 776836 w 1077138"/>
              <a:gd name="connsiteY20" fmla="*/ 0 h 3843717"/>
              <a:gd name="connsiteX21" fmla="*/ 784928 w 1077138"/>
              <a:gd name="connsiteY21" fmla="*/ 8092 h 3843717"/>
              <a:gd name="connsiteX22" fmla="*/ 841572 w 1077138"/>
              <a:gd name="connsiteY22" fmla="*/ 32368 h 3843717"/>
              <a:gd name="connsiteX23" fmla="*/ 784928 w 1077138"/>
              <a:gd name="connsiteY23" fmla="*/ 24276 h 3843717"/>
              <a:gd name="connsiteX24" fmla="*/ 801112 w 1077138"/>
              <a:gd name="connsiteY24" fmla="*/ 218485 h 3843717"/>
              <a:gd name="connsiteX25" fmla="*/ 809204 w 1077138"/>
              <a:gd name="connsiteY25" fmla="*/ 250853 h 3843717"/>
              <a:gd name="connsiteX26" fmla="*/ 817296 w 1077138"/>
              <a:gd name="connsiteY26" fmla="*/ 299405 h 3843717"/>
              <a:gd name="connsiteX27" fmla="*/ 841572 w 1077138"/>
              <a:gd name="connsiteY27" fmla="*/ 356050 h 3843717"/>
              <a:gd name="connsiteX28" fmla="*/ 971045 w 1077138"/>
              <a:gd name="connsiteY28" fmla="*/ 291313 h 3843717"/>
              <a:gd name="connsiteX29" fmla="*/ 987229 w 1077138"/>
              <a:gd name="connsiteY29" fmla="*/ 250853 h 3843717"/>
              <a:gd name="connsiteX30" fmla="*/ 1019597 w 1077138"/>
              <a:gd name="connsiteY30" fmla="*/ 113289 h 3843717"/>
              <a:gd name="connsiteX31" fmla="*/ 1011505 w 1077138"/>
              <a:gd name="connsiteY31" fmla="*/ 16184 h 3843717"/>
              <a:gd name="connsiteX32" fmla="*/ 1003413 w 1077138"/>
              <a:gd name="connsiteY32" fmla="*/ 56644 h 3843717"/>
              <a:gd name="connsiteX33" fmla="*/ 995321 w 1077138"/>
              <a:gd name="connsiteY33" fmla="*/ 105196 h 3843717"/>
              <a:gd name="connsiteX34" fmla="*/ 1019597 w 1077138"/>
              <a:gd name="connsiteY34" fmla="*/ 48552 h 3843717"/>
              <a:gd name="connsiteX35" fmla="*/ 1035781 w 1077138"/>
              <a:gd name="connsiteY35" fmla="*/ 16184 h 3843717"/>
              <a:gd name="connsiteX36" fmla="*/ 1076241 w 1077138"/>
              <a:gd name="connsiteY36" fmla="*/ 80920 h 3843717"/>
              <a:gd name="connsiteX37" fmla="*/ 1043873 w 1077138"/>
              <a:gd name="connsiteY37" fmla="*/ 40460 h 3843717"/>
              <a:gd name="connsiteX38" fmla="*/ 1035781 w 1077138"/>
              <a:gd name="connsiteY38" fmla="*/ 80920 h 3843717"/>
              <a:gd name="connsiteX39" fmla="*/ 1027689 w 1077138"/>
              <a:gd name="connsiteY39" fmla="*/ 307497 h 3843717"/>
              <a:gd name="connsiteX40" fmla="*/ 930584 w 1077138"/>
              <a:gd name="connsiteY40" fmla="*/ 534074 h 3843717"/>
              <a:gd name="connsiteX41" fmla="*/ 801112 w 1077138"/>
              <a:gd name="connsiteY41" fmla="*/ 623087 h 3843717"/>
              <a:gd name="connsiteX42" fmla="*/ 542167 w 1077138"/>
              <a:gd name="connsiteY42" fmla="*/ 639271 h 3843717"/>
              <a:gd name="connsiteX43" fmla="*/ 339866 w 1077138"/>
              <a:gd name="connsiteY43" fmla="*/ 598811 h 3843717"/>
              <a:gd name="connsiteX44" fmla="*/ 242761 w 1077138"/>
              <a:gd name="connsiteY44" fmla="*/ 525982 h 3843717"/>
              <a:gd name="connsiteX45" fmla="*/ 161841 w 1077138"/>
              <a:gd name="connsiteY45" fmla="*/ 445062 h 3843717"/>
              <a:gd name="connsiteX46" fmla="*/ 113289 w 1077138"/>
              <a:gd name="connsiteY46" fmla="*/ 347958 h 3843717"/>
              <a:gd name="connsiteX47" fmla="*/ 56645 w 1077138"/>
              <a:gd name="connsiteY47" fmla="*/ 129473 h 3843717"/>
              <a:gd name="connsiteX48" fmla="*/ 48553 w 1077138"/>
              <a:gd name="connsiteY48" fmla="*/ 64736 h 3843717"/>
              <a:gd name="connsiteX49" fmla="*/ 32369 w 1077138"/>
              <a:gd name="connsiteY49" fmla="*/ 105196 h 3843717"/>
              <a:gd name="connsiteX50" fmla="*/ 24276 w 1077138"/>
              <a:gd name="connsiteY50" fmla="*/ 137565 h 3843717"/>
              <a:gd name="connsiteX51" fmla="*/ 56645 w 1077138"/>
              <a:gd name="connsiteY51" fmla="*/ 64736 h 3843717"/>
              <a:gd name="connsiteX52" fmla="*/ 113289 w 1077138"/>
              <a:gd name="connsiteY52" fmla="*/ 89012 h 3843717"/>
              <a:gd name="connsiteX53" fmla="*/ 97105 w 1077138"/>
              <a:gd name="connsiteY53" fmla="*/ 56644 h 3843717"/>
              <a:gd name="connsiteX54" fmla="*/ 72829 w 1077138"/>
              <a:gd name="connsiteY54" fmla="*/ 40460 h 3843717"/>
              <a:gd name="connsiteX55" fmla="*/ 64737 w 1077138"/>
              <a:gd name="connsiteY55" fmla="*/ 331773 h 3843717"/>
              <a:gd name="connsiteX56" fmla="*/ 56645 w 1077138"/>
              <a:gd name="connsiteY56" fmla="*/ 501706 h 3843717"/>
              <a:gd name="connsiteX57" fmla="*/ 121381 w 1077138"/>
              <a:gd name="connsiteY57" fmla="*/ 1060057 h 3843717"/>
              <a:gd name="connsiteX58" fmla="*/ 161841 w 1077138"/>
              <a:gd name="connsiteY58" fmla="*/ 1691235 h 3843717"/>
              <a:gd name="connsiteX59" fmla="*/ 307498 w 1077138"/>
              <a:gd name="connsiteY59" fmla="*/ 2306230 h 3843717"/>
              <a:gd name="connsiteX60" fmla="*/ 339866 w 1077138"/>
              <a:gd name="connsiteY60" fmla="*/ 2532807 h 3843717"/>
              <a:gd name="connsiteX61" fmla="*/ 331774 w 1077138"/>
              <a:gd name="connsiteY61" fmla="*/ 3074973 h 3843717"/>
              <a:gd name="connsiteX62" fmla="*/ 202301 w 1077138"/>
              <a:gd name="connsiteY62" fmla="*/ 3528127 h 3843717"/>
              <a:gd name="connsiteX63" fmla="*/ 113289 w 1077138"/>
              <a:gd name="connsiteY63" fmla="*/ 3738520 h 3843717"/>
              <a:gd name="connsiteX64" fmla="*/ 64737 w 1077138"/>
              <a:gd name="connsiteY64" fmla="*/ 3778981 h 3843717"/>
              <a:gd name="connsiteX65" fmla="*/ 0 w 1077138"/>
              <a:gd name="connsiteY65" fmla="*/ 3843717 h 38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77138" h="3843717">
                <a:moveTo>
                  <a:pt x="267038" y="0"/>
                </a:moveTo>
                <a:cubicBezTo>
                  <a:pt x="275212" y="81745"/>
                  <a:pt x="281698" y="191770"/>
                  <a:pt x="323682" y="258945"/>
                </a:cubicBezTo>
                <a:cubicBezTo>
                  <a:pt x="337169" y="280524"/>
                  <a:pt x="347025" y="304852"/>
                  <a:pt x="364142" y="323681"/>
                </a:cubicBezTo>
                <a:cubicBezTo>
                  <a:pt x="374722" y="335319"/>
                  <a:pt x="391115" y="339866"/>
                  <a:pt x="404602" y="347958"/>
                </a:cubicBezTo>
                <a:cubicBezTo>
                  <a:pt x="426181" y="334471"/>
                  <a:pt x="451345" y="325491"/>
                  <a:pt x="469338" y="307497"/>
                </a:cubicBezTo>
                <a:cubicBezTo>
                  <a:pt x="481398" y="295437"/>
                  <a:pt x="500964" y="206016"/>
                  <a:pt x="501707" y="202301"/>
                </a:cubicBezTo>
                <a:cubicBezTo>
                  <a:pt x="508143" y="170123"/>
                  <a:pt x="517891" y="105196"/>
                  <a:pt x="517891" y="105196"/>
                </a:cubicBezTo>
                <a:cubicBezTo>
                  <a:pt x="515194" y="72828"/>
                  <a:pt x="535783" y="27580"/>
                  <a:pt x="509799" y="8092"/>
                </a:cubicBezTo>
                <a:cubicBezTo>
                  <a:pt x="489327" y="-7261"/>
                  <a:pt x="490540" y="55828"/>
                  <a:pt x="485522" y="80920"/>
                </a:cubicBezTo>
                <a:cubicBezTo>
                  <a:pt x="483156" y="92749"/>
                  <a:pt x="496955" y="59640"/>
                  <a:pt x="501707" y="48552"/>
                </a:cubicBezTo>
                <a:cubicBezTo>
                  <a:pt x="505067" y="40712"/>
                  <a:pt x="507102" y="32368"/>
                  <a:pt x="509799" y="24276"/>
                </a:cubicBezTo>
                <a:lnTo>
                  <a:pt x="534075" y="40460"/>
                </a:lnTo>
                <a:lnTo>
                  <a:pt x="509799" y="24276"/>
                </a:lnTo>
                <a:cubicBezTo>
                  <a:pt x="525876" y="120739"/>
                  <a:pt x="506810" y="21906"/>
                  <a:pt x="542167" y="145657"/>
                </a:cubicBezTo>
                <a:cubicBezTo>
                  <a:pt x="545945" y="158882"/>
                  <a:pt x="547166" y="172715"/>
                  <a:pt x="550259" y="186117"/>
                </a:cubicBezTo>
                <a:cubicBezTo>
                  <a:pt x="551985" y="193594"/>
                  <a:pt x="569925" y="276796"/>
                  <a:pt x="582627" y="291313"/>
                </a:cubicBezTo>
                <a:cubicBezTo>
                  <a:pt x="604795" y="316648"/>
                  <a:pt x="633973" y="317766"/>
                  <a:pt x="663547" y="323681"/>
                </a:cubicBezTo>
                <a:cubicBezTo>
                  <a:pt x="686544" y="320396"/>
                  <a:pt x="731965" y="320000"/>
                  <a:pt x="752560" y="299405"/>
                </a:cubicBezTo>
                <a:cubicBezTo>
                  <a:pt x="766314" y="285651"/>
                  <a:pt x="774139" y="267037"/>
                  <a:pt x="784928" y="250853"/>
                </a:cubicBezTo>
                <a:cubicBezTo>
                  <a:pt x="790323" y="229274"/>
                  <a:pt x="801829" y="208348"/>
                  <a:pt x="801112" y="186117"/>
                </a:cubicBezTo>
                <a:cubicBezTo>
                  <a:pt x="799095" y="123585"/>
                  <a:pt x="776836" y="0"/>
                  <a:pt x="776836" y="0"/>
                </a:cubicBezTo>
                <a:cubicBezTo>
                  <a:pt x="736899" y="119810"/>
                  <a:pt x="769188" y="11240"/>
                  <a:pt x="784928" y="8092"/>
                </a:cubicBezTo>
                <a:cubicBezTo>
                  <a:pt x="805071" y="4063"/>
                  <a:pt x="841572" y="11826"/>
                  <a:pt x="841572" y="32368"/>
                </a:cubicBezTo>
                <a:cubicBezTo>
                  <a:pt x="841572" y="51441"/>
                  <a:pt x="803809" y="26973"/>
                  <a:pt x="784928" y="24276"/>
                </a:cubicBezTo>
                <a:cubicBezTo>
                  <a:pt x="787853" y="65229"/>
                  <a:pt x="794335" y="171048"/>
                  <a:pt x="801112" y="218485"/>
                </a:cubicBezTo>
                <a:cubicBezTo>
                  <a:pt x="802685" y="229495"/>
                  <a:pt x="807023" y="239948"/>
                  <a:pt x="809204" y="250853"/>
                </a:cubicBezTo>
                <a:cubicBezTo>
                  <a:pt x="812422" y="266942"/>
                  <a:pt x="813737" y="283388"/>
                  <a:pt x="817296" y="299405"/>
                </a:cubicBezTo>
                <a:cubicBezTo>
                  <a:pt x="822059" y="320836"/>
                  <a:pt x="831677" y="336260"/>
                  <a:pt x="841572" y="356050"/>
                </a:cubicBezTo>
                <a:cubicBezTo>
                  <a:pt x="884730" y="334471"/>
                  <a:pt x="931928" y="319564"/>
                  <a:pt x="971045" y="291313"/>
                </a:cubicBezTo>
                <a:cubicBezTo>
                  <a:pt x="982821" y="282808"/>
                  <a:pt x="982636" y="264633"/>
                  <a:pt x="987229" y="250853"/>
                </a:cubicBezTo>
                <a:cubicBezTo>
                  <a:pt x="1005035" y="197436"/>
                  <a:pt x="1007876" y="171894"/>
                  <a:pt x="1019597" y="113289"/>
                </a:cubicBezTo>
                <a:cubicBezTo>
                  <a:pt x="1016900" y="80921"/>
                  <a:pt x="1020428" y="47415"/>
                  <a:pt x="1011505" y="16184"/>
                </a:cubicBezTo>
                <a:cubicBezTo>
                  <a:pt x="1007727" y="2959"/>
                  <a:pt x="1005873" y="43112"/>
                  <a:pt x="1003413" y="56644"/>
                </a:cubicBezTo>
                <a:cubicBezTo>
                  <a:pt x="1000478" y="72787"/>
                  <a:pt x="980646" y="112534"/>
                  <a:pt x="995321" y="105196"/>
                </a:cubicBezTo>
                <a:cubicBezTo>
                  <a:pt x="1013695" y="96009"/>
                  <a:pt x="1011097" y="67253"/>
                  <a:pt x="1019597" y="48552"/>
                </a:cubicBezTo>
                <a:cubicBezTo>
                  <a:pt x="1024589" y="37570"/>
                  <a:pt x="1030386" y="26973"/>
                  <a:pt x="1035781" y="16184"/>
                </a:cubicBezTo>
                <a:cubicBezTo>
                  <a:pt x="1049268" y="37763"/>
                  <a:pt x="1068194" y="56779"/>
                  <a:pt x="1076241" y="80920"/>
                </a:cubicBezTo>
                <a:cubicBezTo>
                  <a:pt x="1081703" y="97305"/>
                  <a:pt x="1061144" y="40460"/>
                  <a:pt x="1043873" y="40460"/>
                </a:cubicBezTo>
                <a:cubicBezTo>
                  <a:pt x="1030119" y="40460"/>
                  <a:pt x="1038478" y="67433"/>
                  <a:pt x="1035781" y="80920"/>
                </a:cubicBezTo>
                <a:cubicBezTo>
                  <a:pt x="1033084" y="156446"/>
                  <a:pt x="1035209" y="232298"/>
                  <a:pt x="1027689" y="307497"/>
                </a:cubicBezTo>
                <a:cubicBezTo>
                  <a:pt x="1020511" y="379273"/>
                  <a:pt x="976571" y="484408"/>
                  <a:pt x="930584" y="534074"/>
                </a:cubicBezTo>
                <a:cubicBezTo>
                  <a:pt x="895001" y="572503"/>
                  <a:pt x="851664" y="609396"/>
                  <a:pt x="801112" y="623087"/>
                </a:cubicBezTo>
                <a:cubicBezTo>
                  <a:pt x="717636" y="645695"/>
                  <a:pt x="628482" y="633876"/>
                  <a:pt x="542167" y="639271"/>
                </a:cubicBezTo>
                <a:cubicBezTo>
                  <a:pt x="474733" y="625784"/>
                  <a:pt x="404185" y="623148"/>
                  <a:pt x="339866" y="598811"/>
                </a:cubicBezTo>
                <a:cubicBezTo>
                  <a:pt x="302024" y="584492"/>
                  <a:pt x="273382" y="552428"/>
                  <a:pt x="242761" y="525982"/>
                </a:cubicBezTo>
                <a:cubicBezTo>
                  <a:pt x="213891" y="501049"/>
                  <a:pt x="184277" y="475912"/>
                  <a:pt x="161841" y="445062"/>
                </a:cubicBezTo>
                <a:cubicBezTo>
                  <a:pt x="140556" y="415795"/>
                  <a:pt x="127208" y="381363"/>
                  <a:pt x="113289" y="347958"/>
                </a:cubicBezTo>
                <a:cubicBezTo>
                  <a:pt x="81741" y="272242"/>
                  <a:pt x="70842" y="211106"/>
                  <a:pt x="56645" y="129473"/>
                </a:cubicBezTo>
                <a:cubicBezTo>
                  <a:pt x="52919" y="108048"/>
                  <a:pt x="51250" y="86315"/>
                  <a:pt x="48553" y="64736"/>
                </a:cubicBezTo>
                <a:cubicBezTo>
                  <a:pt x="43158" y="78223"/>
                  <a:pt x="36963" y="91416"/>
                  <a:pt x="32369" y="105196"/>
                </a:cubicBezTo>
                <a:cubicBezTo>
                  <a:pt x="28852" y="115747"/>
                  <a:pt x="18554" y="147102"/>
                  <a:pt x="24276" y="137565"/>
                </a:cubicBezTo>
                <a:cubicBezTo>
                  <a:pt x="37944" y="114785"/>
                  <a:pt x="45855" y="89012"/>
                  <a:pt x="56645" y="64736"/>
                </a:cubicBezTo>
                <a:cubicBezTo>
                  <a:pt x="75526" y="72828"/>
                  <a:pt x="93146" y="93041"/>
                  <a:pt x="113289" y="89012"/>
                </a:cubicBezTo>
                <a:cubicBezTo>
                  <a:pt x="125118" y="86646"/>
                  <a:pt x="107142" y="63335"/>
                  <a:pt x="97105" y="56644"/>
                </a:cubicBezTo>
                <a:lnTo>
                  <a:pt x="72829" y="40460"/>
                </a:lnTo>
                <a:cubicBezTo>
                  <a:pt x="90801" y="184236"/>
                  <a:pt x="80770" y="69901"/>
                  <a:pt x="64737" y="331773"/>
                </a:cubicBezTo>
                <a:cubicBezTo>
                  <a:pt x="61272" y="388376"/>
                  <a:pt x="59342" y="445062"/>
                  <a:pt x="56645" y="501706"/>
                </a:cubicBezTo>
                <a:cubicBezTo>
                  <a:pt x="81061" y="688894"/>
                  <a:pt x="106084" y="870375"/>
                  <a:pt x="121381" y="1060057"/>
                </a:cubicBezTo>
                <a:cubicBezTo>
                  <a:pt x="138328" y="1270199"/>
                  <a:pt x="137610" y="1481808"/>
                  <a:pt x="161841" y="1691235"/>
                </a:cubicBezTo>
                <a:cubicBezTo>
                  <a:pt x="198508" y="2008141"/>
                  <a:pt x="246361" y="2019359"/>
                  <a:pt x="307498" y="2306230"/>
                </a:cubicBezTo>
                <a:cubicBezTo>
                  <a:pt x="323400" y="2380847"/>
                  <a:pt x="329077" y="2457281"/>
                  <a:pt x="339866" y="2532807"/>
                </a:cubicBezTo>
                <a:cubicBezTo>
                  <a:pt x="346767" y="2739824"/>
                  <a:pt x="357909" y="2862156"/>
                  <a:pt x="331774" y="3074973"/>
                </a:cubicBezTo>
                <a:cubicBezTo>
                  <a:pt x="322413" y="3151199"/>
                  <a:pt x="205812" y="3519827"/>
                  <a:pt x="202301" y="3528127"/>
                </a:cubicBezTo>
                <a:cubicBezTo>
                  <a:pt x="172630" y="3598258"/>
                  <a:pt x="171788" y="3689770"/>
                  <a:pt x="113289" y="3738520"/>
                </a:cubicBezTo>
                <a:cubicBezTo>
                  <a:pt x="97105" y="3752007"/>
                  <a:pt x="80175" y="3764646"/>
                  <a:pt x="64737" y="3778981"/>
                </a:cubicBezTo>
                <a:cubicBezTo>
                  <a:pt x="42374" y="3799746"/>
                  <a:pt x="0" y="3843717"/>
                  <a:pt x="0" y="384371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0800" y="5561614"/>
            <a:ext cx="754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Textbook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8259" y="5562600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Discussion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7" y="0"/>
            <a:ext cx="7465006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7" y="0"/>
            <a:ext cx="746500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0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7" y="0"/>
            <a:ext cx="746500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7" y="0"/>
            <a:ext cx="746500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0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7" y="0"/>
            <a:ext cx="746500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3EAB-44E3-41DF-83AD-A82F2D758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477</Words>
  <Application>Microsoft Macintosh PowerPoint</Application>
  <PresentationFormat>On-screen Show (4:3)</PresentationFormat>
  <Paragraphs>126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 course, it’s not all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Load Times by Country</vt:lpstr>
      <vt:lpstr>Traffic by Country</vt:lpstr>
      <vt:lpstr>What We Learned/Surprises</vt:lpstr>
      <vt:lpstr>Online Students Have Something in Common with Residential Ones…</vt:lpstr>
      <vt:lpstr>An edX Cult Symbol?</vt:lpstr>
      <vt:lpstr>We’re Learning More Every Day</vt:lpstr>
      <vt:lpstr>What We Learned/Surprises</vt:lpstr>
      <vt:lpstr>Online Learning can Reinvent  Campus Education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johnhess</dc:creator>
  <cp:lastModifiedBy>Lauren C McNamara</cp:lastModifiedBy>
  <cp:revision>91</cp:revision>
  <dcterms:created xsi:type="dcterms:W3CDTF">2012-06-15T14:07:38Z</dcterms:created>
  <dcterms:modified xsi:type="dcterms:W3CDTF">2012-07-10T20:01:38Z</dcterms:modified>
</cp:coreProperties>
</file>